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88" r:id="rId2"/>
    <p:sldId id="256" r:id="rId3"/>
    <p:sldId id="257" r:id="rId4"/>
    <p:sldId id="259" r:id="rId5"/>
    <p:sldId id="271" r:id="rId6"/>
    <p:sldId id="268" r:id="rId7"/>
    <p:sldId id="269" r:id="rId8"/>
    <p:sldId id="258" r:id="rId9"/>
    <p:sldId id="270" r:id="rId10"/>
    <p:sldId id="272" r:id="rId11"/>
    <p:sldId id="261" r:id="rId12"/>
    <p:sldId id="274" r:id="rId13"/>
    <p:sldId id="273" r:id="rId14"/>
    <p:sldId id="275" r:id="rId15"/>
    <p:sldId id="276" r:id="rId16"/>
    <p:sldId id="262" r:id="rId17"/>
    <p:sldId id="265" r:id="rId18"/>
    <p:sldId id="277" r:id="rId19"/>
    <p:sldId id="278" r:id="rId20"/>
    <p:sldId id="279" r:id="rId21"/>
    <p:sldId id="280" r:id="rId22"/>
    <p:sldId id="281" r:id="rId23"/>
    <p:sldId id="282" r:id="rId24"/>
    <p:sldId id="283" r:id="rId25"/>
    <p:sldId id="284" r:id="rId26"/>
    <p:sldId id="285" r:id="rId27"/>
    <p:sldId id="286" r:id="rId28"/>
    <p:sldId id="266" r:id="rId29"/>
    <p:sldId id="287"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6" d="100"/>
          <a:sy n="96" d="100"/>
        </p:scale>
        <p:origin x="-2008"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notesMaster" Target="notesMasters/notes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32945E-187C-0A4B-93B0-A3E56ACA20DD}" type="datetimeFigureOut">
              <a:rPr lang="en-US" smtClean="0"/>
              <a:t>12/27/14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6A0AF0-4085-054D-84CC-FB5BAE3B95EA}" type="slidenum">
              <a:rPr lang="en-US" smtClean="0"/>
              <a:t>‹#›</a:t>
            </a:fld>
            <a:endParaRPr lang="en-US"/>
          </a:p>
        </p:txBody>
      </p:sp>
    </p:spTree>
    <p:extLst>
      <p:ext uri="{BB962C8B-B14F-4D97-AF65-F5344CB8AC3E}">
        <p14:creationId xmlns:p14="http://schemas.microsoft.com/office/powerpoint/2010/main" val="22556232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www.youtube.com/watch?v=BDHWpkcpvPo"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JSK: It might be effective</a:t>
            </a:r>
            <a:r>
              <a:rPr lang="en-US" baseline="0" dirty="0" smtClean="0"/>
              <a:t> to show the connection between the </a:t>
            </a:r>
            <a:r>
              <a:rPr lang="en-US" baseline="0" dirty="0" err="1" smtClean="0"/>
              <a:t>mesocosm</a:t>
            </a:r>
            <a:r>
              <a:rPr lang="en-US" baseline="0" dirty="0" smtClean="0"/>
              <a:t> experimental design and the impacts of Hurricane Wilma in terms of disturbance and marine sediment. http://</a:t>
            </a:r>
            <a:r>
              <a:rPr lang="en-US" baseline="0" dirty="0" err="1" smtClean="0"/>
              <a:t>fcelter.fiu.edu</a:t>
            </a:r>
            <a:r>
              <a:rPr lang="en-US" baseline="0" dirty="0" smtClean="0"/>
              <a:t>/research/</a:t>
            </a:r>
            <a:r>
              <a:rPr lang="en-US" baseline="0" dirty="0" err="1" smtClean="0"/>
              <a:t>key_findings</a:t>
            </a:r>
            <a:r>
              <a:rPr lang="en-US" baseline="0" dirty="0" smtClean="0"/>
              <a:t>/?</a:t>
            </a:r>
            <a:r>
              <a:rPr lang="en-US" baseline="0" dirty="0" err="1" smtClean="0"/>
              <a:t>ts</a:t>
            </a:r>
            <a:r>
              <a:rPr lang="en-US" baseline="0" dirty="0" smtClean="0"/>
              <a:t>=</a:t>
            </a:r>
            <a:r>
              <a:rPr lang="en-US" baseline="0" dirty="0" err="1" smtClean="0"/>
              <a:t>mangrove_productivity</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a:t>
            </a:fld>
            <a:endParaRPr lang="en-US"/>
          </a:p>
        </p:txBody>
      </p:sp>
    </p:spTree>
    <p:extLst>
      <p:ext uri="{BB962C8B-B14F-4D97-AF65-F5344CB8AC3E}">
        <p14:creationId xmlns:p14="http://schemas.microsoft.com/office/powerpoint/2010/main" val="19519532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Plants are also “consumers”.  </a:t>
            </a:r>
            <a:r>
              <a:rPr lang="en-US" dirty="0" smtClean="0"/>
              <a:t>This is a good opportunity</a:t>
            </a:r>
            <a:r>
              <a:rPr lang="en-US" baseline="0" dirty="0" smtClean="0"/>
              <a:t> for a conversation about traditional definitions used in ecology for producers, consumers etc. In this case, </a:t>
            </a:r>
            <a:r>
              <a:rPr lang="en-US" dirty="0" smtClean="0"/>
              <a:t>“</a:t>
            </a:r>
            <a:r>
              <a:rPr lang="en-US" dirty="0" smtClean="0"/>
              <a:t>secondary</a:t>
            </a:r>
            <a:r>
              <a:rPr lang="en-US" baseline="0" dirty="0" smtClean="0"/>
              <a:t> consumers</a:t>
            </a:r>
            <a:r>
              <a:rPr lang="en-US" baseline="0" dirty="0" smtClean="0"/>
              <a:t>” refers </a:t>
            </a:r>
            <a:r>
              <a:rPr lang="en-US" baseline="0" dirty="0" smtClean="0"/>
              <a:t>to non-autotrophic organisms.  Be clear here that nutrients come in organic and inorganic forms. </a:t>
            </a:r>
            <a:r>
              <a:rPr lang="en-US" baseline="0" dirty="0" smtClean="0"/>
              <a:t> While the NPP represents a significant source of nutrients, nutrients are available from different sources too, </a:t>
            </a:r>
            <a:r>
              <a:rPr lang="en-US" baseline="0" dirty="0" smtClean="0"/>
              <a:t>for example, </a:t>
            </a:r>
            <a:r>
              <a:rPr lang="en-US" baseline="0" dirty="0" smtClean="0"/>
              <a:t>from </a:t>
            </a:r>
            <a:r>
              <a:rPr lang="en-US" baseline="0" dirty="0" smtClean="0"/>
              <a:t>inorganic marine sediments during storm surge.</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12</a:t>
            </a:fld>
            <a:endParaRPr lang="en-US"/>
          </a:p>
        </p:txBody>
      </p:sp>
    </p:spTree>
    <p:extLst>
      <p:ext uri="{BB962C8B-B14F-4D97-AF65-F5344CB8AC3E}">
        <p14:creationId xmlns:p14="http://schemas.microsoft.com/office/powerpoint/2010/main" val="1961878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13</a:t>
            </a:fld>
            <a:endParaRPr lang="en-US"/>
          </a:p>
        </p:txBody>
      </p:sp>
    </p:spTree>
    <p:extLst>
      <p:ext uri="{BB962C8B-B14F-4D97-AF65-F5344CB8AC3E}">
        <p14:creationId xmlns:p14="http://schemas.microsoft.com/office/powerpoint/2010/main" val="1214548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Odum</a:t>
            </a:r>
            <a:r>
              <a:rPr lang="en-US" baseline="0" dirty="0" smtClean="0"/>
              <a:t>, 1969, </a:t>
            </a:r>
            <a:r>
              <a:rPr lang="en-US" baseline="0" dirty="0" err="1" smtClean="0"/>
              <a:t>Sprugel</a:t>
            </a:r>
            <a:r>
              <a:rPr lang="en-US" baseline="0" dirty="0" smtClean="0"/>
              <a:t>, 1985; Harmon et al., (1990). </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14</a:t>
            </a:fld>
            <a:endParaRPr lang="en-US"/>
          </a:p>
        </p:txBody>
      </p:sp>
    </p:spTree>
    <p:extLst>
      <p:ext uri="{BB962C8B-B14F-4D97-AF65-F5344CB8AC3E}">
        <p14:creationId xmlns:p14="http://schemas.microsoft.com/office/powerpoint/2010/main" val="7535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76A0AF0-4085-054D-84CC-FB5BAE3B95EA}" type="slidenum">
              <a:rPr lang="en-US" smtClean="0"/>
              <a:t>16</a:t>
            </a:fld>
            <a:endParaRPr lang="en-US"/>
          </a:p>
        </p:txBody>
      </p:sp>
    </p:spTree>
    <p:extLst>
      <p:ext uri="{BB962C8B-B14F-4D97-AF65-F5344CB8AC3E}">
        <p14:creationId xmlns:p14="http://schemas.microsoft.com/office/powerpoint/2010/main" val="848194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are not expected to know specific</a:t>
            </a:r>
            <a:r>
              <a:rPr lang="en-US" baseline="0" dirty="0" smtClean="0"/>
              <a:t> quantities of phosphorus that should be added to the system for the treatment. Encourage students to think about the duration of the experiment. They should justify their response. </a:t>
            </a:r>
          </a:p>
          <a:p>
            <a:r>
              <a:rPr lang="en-US" dirty="0" smtClean="0"/>
              <a:t>Brick</a:t>
            </a:r>
            <a:r>
              <a:rPr lang="en-US" baseline="0" dirty="0" smtClean="0"/>
              <a:t> and Mortar students can use liquid chalk to draw their set up on their desks, or use poster paper, or any digital presentation media. </a:t>
            </a:r>
            <a:br>
              <a:rPr lang="en-US" baseline="0" dirty="0" smtClean="0"/>
            </a:br>
            <a:r>
              <a:rPr lang="en-US" baseline="0" dirty="0" smtClean="0"/>
              <a:t>Online students will meet in break-out rooms and use the digital whiteboard to create their presentation.</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17</a:t>
            </a:fld>
            <a:endParaRPr lang="en-US"/>
          </a:p>
        </p:txBody>
      </p:sp>
    </p:spTree>
    <p:extLst>
      <p:ext uri="{BB962C8B-B14F-4D97-AF65-F5344CB8AC3E}">
        <p14:creationId xmlns:p14="http://schemas.microsoft.com/office/powerpoint/2010/main" val="1719289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Encourage students to think about the duration of the experiment. They should justify their response. </a:t>
            </a:r>
          </a:p>
          <a:p>
            <a:r>
              <a:rPr lang="en-US" dirty="0" smtClean="0"/>
              <a:t>Brick</a:t>
            </a:r>
            <a:r>
              <a:rPr lang="en-US" baseline="0" dirty="0" smtClean="0"/>
              <a:t> and Mortar students can use liquid chalk to draw their set up on their desks, or use poster paper, or any digital presentation media. </a:t>
            </a:r>
            <a:br>
              <a:rPr lang="en-US" baseline="0" dirty="0" smtClean="0"/>
            </a:br>
            <a:r>
              <a:rPr lang="en-US" baseline="0" dirty="0" smtClean="0"/>
              <a:t>Online students will meet in break-out rooms and use the digital whiteboard to create their presentation.</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18</a:t>
            </a:fld>
            <a:endParaRPr lang="en-US"/>
          </a:p>
        </p:txBody>
      </p:sp>
    </p:spTree>
    <p:extLst>
      <p:ext uri="{BB962C8B-B14F-4D97-AF65-F5344CB8AC3E}">
        <p14:creationId xmlns:p14="http://schemas.microsoft.com/office/powerpoint/2010/main" val="17192890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Students are not expected to know specific</a:t>
            </a:r>
            <a:r>
              <a:rPr lang="en-US" baseline="0" dirty="0" smtClean="0"/>
              <a:t> quantities of phosphorus that should be added to the system for both the control and the test. </a:t>
            </a:r>
          </a:p>
          <a:p>
            <a:r>
              <a:rPr lang="en-US" baseline="0" dirty="0" smtClean="0"/>
              <a:t>Encourage students to think about the duration of the experiment. They should justify their response. </a:t>
            </a:r>
          </a:p>
          <a:p>
            <a:r>
              <a:rPr lang="en-US" dirty="0" smtClean="0"/>
              <a:t>Brick</a:t>
            </a:r>
            <a:r>
              <a:rPr lang="en-US" baseline="0" dirty="0" smtClean="0"/>
              <a:t> and Mortar students can use liquid chalk to draw their set up on their desks, or use poster paper, or any digital presentation media. </a:t>
            </a:r>
            <a:br>
              <a:rPr lang="en-US" baseline="0" dirty="0" smtClean="0"/>
            </a:br>
            <a:r>
              <a:rPr lang="en-US" baseline="0" dirty="0" smtClean="0"/>
              <a:t>Online students will meet in break-out rooms and use the digital whiteboard to create their presentation.</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19</a:t>
            </a:fld>
            <a:endParaRPr lang="en-US"/>
          </a:p>
        </p:txBody>
      </p:sp>
    </p:spTree>
    <p:extLst>
      <p:ext uri="{BB962C8B-B14F-4D97-AF65-F5344CB8AC3E}">
        <p14:creationId xmlns:p14="http://schemas.microsoft.com/office/powerpoint/2010/main" val="1719289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solidFill>
                  <a:schemeClr val="bg1"/>
                </a:solidFill>
              </a:rPr>
              <a:t>Photo credits: </a:t>
            </a:r>
            <a:r>
              <a:rPr lang="en-US" sz="1200" dirty="0" err="1" smtClean="0">
                <a:solidFill>
                  <a:schemeClr val="bg1"/>
                </a:solidFill>
              </a:rPr>
              <a:t>J.Pachón</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20</a:t>
            </a:fld>
            <a:endParaRPr lang="en-US"/>
          </a:p>
        </p:txBody>
      </p:sp>
    </p:spTree>
    <p:extLst>
      <p:ext uri="{BB962C8B-B14F-4D97-AF65-F5344CB8AC3E}">
        <p14:creationId xmlns:p14="http://schemas.microsoft.com/office/powerpoint/2010/main" val="42169912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Analyze</a:t>
            </a:r>
            <a:r>
              <a:rPr lang="en-US" baseline="0" dirty="0" smtClean="0"/>
              <a:t> data in small groups/break-out rooms. Create a graph. Determine if data supports hypothesis. Identify the next area for research based on your results. </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22</a:t>
            </a:fld>
            <a:endParaRPr lang="en-US"/>
          </a:p>
        </p:txBody>
      </p:sp>
    </p:spTree>
    <p:extLst>
      <p:ext uri="{BB962C8B-B14F-4D97-AF65-F5344CB8AC3E}">
        <p14:creationId xmlns:p14="http://schemas.microsoft.com/office/powerpoint/2010/main" val="12580458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Analyze</a:t>
            </a:r>
            <a:r>
              <a:rPr lang="en-US" baseline="0" dirty="0" smtClean="0"/>
              <a:t> data in small groups/break-out rooms. Create a graph. Determine if data supports hypothesis. Identify the next area for research based on your results. </a:t>
            </a:r>
            <a:endParaRPr lang="en-US" dirty="0" smtClean="0"/>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23</a:t>
            </a:fld>
            <a:endParaRPr lang="en-US"/>
          </a:p>
        </p:txBody>
      </p:sp>
    </p:spTree>
    <p:extLst>
      <p:ext uri="{BB962C8B-B14F-4D97-AF65-F5344CB8AC3E}">
        <p14:creationId xmlns:p14="http://schemas.microsoft.com/office/powerpoint/2010/main" val="1703261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www.usatoday.com</a:t>
            </a:r>
            <a:r>
              <a:rPr lang="en-US" dirty="0" smtClean="0"/>
              <a:t>/story/weather/2013/03/18/storm-surge-hurricane-climate-change-global-warming/1997113/</a:t>
            </a:r>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3</a:t>
            </a:fld>
            <a:endParaRPr lang="en-US"/>
          </a:p>
        </p:txBody>
      </p:sp>
    </p:spTree>
    <p:extLst>
      <p:ext uri="{BB962C8B-B14F-4D97-AF65-F5344CB8AC3E}">
        <p14:creationId xmlns:p14="http://schemas.microsoft.com/office/powerpoint/2010/main" val="9735322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Analyze</a:t>
            </a:r>
            <a:r>
              <a:rPr lang="en-US" baseline="0" dirty="0" smtClean="0"/>
              <a:t> data in small groups/break-out rooms. Create a graph. Determine if data supports hypothesis. Identify the next area for research based on your results. </a:t>
            </a:r>
            <a:endParaRPr lang="en-US" dirty="0" smtClean="0"/>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24</a:t>
            </a:fld>
            <a:endParaRPr lang="en-US"/>
          </a:p>
        </p:txBody>
      </p:sp>
    </p:spTree>
    <p:extLst>
      <p:ext uri="{BB962C8B-B14F-4D97-AF65-F5344CB8AC3E}">
        <p14:creationId xmlns:p14="http://schemas.microsoft.com/office/powerpoint/2010/main" val="37593783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Analyze</a:t>
            </a:r>
            <a:r>
              <a:rPr lang="en-US" baseline="0" dirty="0" smtClean="0"/>
              <a:t> data in small groups/break-out rooms. Create a graph. Determine if data supports hypothesis. Identify the next area for research based on your results. </a:t>
            </a:r>
            <a:endParaRPr lang="en-US" dirty="0" smtClean="0"/>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25</a:t>
            </a:fld>
            <a:endParaRPr lang="en-US"/>
          </a:p>
        </p:txBody>
      </p:sp>
    </p:spTree>
    <p:extLst>
      <p:ext uri="{BB962C8B-B14F-4D97-AF65-F5344CB8AC3E}">
        <p14:creationId xmlns:p14="http://schemas.microsoft.com/office/powerpoint/2010/main" val="31156787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Analyze</a:t>
            </a:r>
            <a:r>
              <a:rPr lang="en-US" baseline="0" dirty="0" smtClean="0"/>
              <a:t> data in small groups/break-out rooms. Create a graph. Determine if data supports hypothesis. Identify the next area for research based on your results. </a:t>
            </a:r>
            <a:endParaRPr lang="en-US" dirty="0" smtClean="0"/>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26</a:t>
            </a:fld>
            <a:endParaRPr lang="en-US"/>
          </a:p>
        </p:txBody>
      </p:sp>
    </p:spTree>
    <p:extLst>
      <p:ext uri="{BB962C8B-B14F-4D97-AF65-F5344CB8AC3E}">
        <p14:creationId xmlns:p14="http://schemas.microsoft.com/office/powerpoint/2010/main" val="2811930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Analyze</a:t>
            </a:r>
            <a:r>
              <a:rPr lang="en-US" baseline="0" dirty="0" smtClean="0"/>
              <a:t> data in small groups/break-out rooms. Create a graph. Determine if data supports hypothesis. Identify the next area for research based on your results. </a:t>
            </a:r>
            <a:endParaRPr lang="en-US" dirty="0" smtClean="0"/>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27</a:t>
            </a:fld>
            <a:endParaRPr lang="en-US"/>
          </a:p>
        </p:txBody>
      </p:sp>
    </p:spTree>
    <p:extLst>
      <p:ext uri="{BB962C8B-B14F-4D97-AF65-F5344CB8AC3E}">
        <p14:creationId xmlns:p14="http://schemas.microsoft.com/office/powerpoint/2010/main" val="3205688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30</a:t>
            </a:fld>
            <a:endParaRPr lang="en-US"/>
          </a:p>
        </p:txBody>
      </p:sp>
    </p:spTree>
    <p:extLst>
      <p:ext uri="{BB962C8B-B14F-4D97-AF65-F5344CB8AC3E}">
        <p14:creationId xmlns:p14="http://schemas.microsoft.com/office/powerpoint/2010/main" val="876140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u="sng" kern="1200" dirty="0" smtClean="0">
                <a:solidFill>
                  <a:schemeClr val="tx1"/>
                </a:solidFill>
                <a:effectLst/>
                <a:latin typeface="+mn-lt"/>
                <a:ea typeface="+mn-ea"/>
                <a:cs typeface="+mn-cs"/>
                <a:hlinkClick r:id="rId3"/>
              </a:rPr>
              <a:t>https://www.youtube.com/watch?v=BDHWpkcpvPo</a:t>
            </a:r>
            <a:r>
              <a:rPr lang="en-US" dirty="0" smtClean="0">
                <a:effectLst/>
              </a:rPr>
              <a:t> </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4</a:t>
            </a:fld>
            <a:endParaRPr lang="en-US"/>
          </a:p>
        </p:txBody>
      </p:sp>
    </p:spTree>
    <p:extLst>
      <p:ext uri="{BB962C8B-B14F-4D97-AF65-F5344CB8AC3E}">
        <p14:creationId xmlns:p14="http://schemas.microsoft.com/office/powerpoint/2010/main" val="2784428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5</a:t>
            </a:fld>
            <a:endParaRPr lang="en-US"/>
          </a:p>
        </p:txBody>
      </p:sp>
    </p:spTree>
    <p:extLst>
      <p:ext uri="{BB962C8B-B14F-4D97-AF65-F5344CB8AC3E}">
        <p14:creationId xmlns:p14="http://schemas.microsoft.com/office/powerpoint/2010/main" val="263814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Sea levels in South Florida are conservatively predicted to rise by 0.60 m by 2060 (Zhang et al. 2011)</a:t>
            </a:r>
            <a:r>
              <a:rPr lang="en-US" sz="1200" baseline="0" dirty="0" smtClean="0"/>
              <a:t> </a:t>
            </a:r>
            <a:r>
              <a:rPr lang="en-US" sz="1200" dirty="0" smtClean="0"/>
              <a:t>Zhang, K., J. </a:t>
            </a:r>
            <a:r>
              <a:rPr lang="en-US" sz="1200" dirty="0" err="1" smtClean="0"/>
              <a:t>Dittmar</a:t>
            </a:r>
            <a:r>
              <a:rPr lang="en-US" sz="1200" dirty="0" smtClean="0"/>
              <a:t>, M. Ross, &amp; C. Bergh. 2011. Assessment of sea level rise impacts on human population and real property in the Florida Keys. Climate Change 107:129-146.</a:t>
            </a:r>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6</a:t>
            </a:fld>
            <a:endParaRPr lang="en-US"/>
          </a:p>
        </p:txBody>
      </p:sp>
    </p:spTree>
    <p:extLst>
      <p:ext uri="{BB962C8B-B14F-4D97-AF65-F5344CB8AC3E}">
        <p14:creationId xmlns:p14="http://schemas.microsoft.com/office/powerpoint/2010/main" val="1791423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entire coast of Florida is threatened by rising seas and stronger surges during storms, which is already having high economic costs. Looking ahead only 40 years, a study in 2007 by Tufts University and the Stockholm Environment Institute—US Center estimated that Florida’s average annual temperatures will be 5º F higher than today in 2050. Sea-level rise will reach 23 inches by 2050, and 45 inches by 2100. Maps in the report show an approximation of Florida’s coastline at 27 inches of sea-level rise, which is projected to be reached by around 2060 if little action is taken to control greenhouse gases. </a:t>
            </a:r>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7</a:t>
            </a:fld>
            <a:endParaRPr lang="en-US"/>
          </a:p>
        </p:txBody>
      </p:sp>
    </p:spTree>
    <p:extLst>
      <p:ext uri="{BB962C8B-B14F-4D97-AF65-F5344CB8AC3E}">
        <p14:creationId xmlns:p14="http://schemas.microsoft.com/office/powerpoint/2010/main" val="41374999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video.nationalgeographic.com</a:t>
            </a:r>
            <a:r>
              <a:rPr lang="en-US" dirty="0" smtClean="0"/>
              <a:t>/video/</a:t>
            </a:r>
            <a:r>
              <a:rPr lang="en-US" dirty="0" err="1" smtClean="0"/>
              <a:t>hurricane-wilma?source</a:t>
            </a:r>
            <a:r>
              <a:rPr lang="en-US" dirty="0" smtClean="0"/>
              <a:t>=</a:t>
            </a:r>
            <a:r>
              <a:rPr lang="en-US" dirty="0" err="1" smtClean="0"/>
              <a:t>relatedvideo</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8</a:t>
            </a:fld>
            <a:endParaRPr lang="en-US"/>
          </a:p>
        </p:txBody>
      </p:sp>
    </p:spTree>
    <p:extLst>
      <p:ext uri="{BB962C8B-B14F-4D97-AF65-F5344CB8AC3E}">
        <p14:creationId xmlns:p14="http://schemas.microsoft.com/office/powerpoint/2010/main" val="21760858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smtClean="0">
                <a:solidFill>
                  <a:schemeClr val="tx1"/>
                </a:solidFill>
                <a:latin typeface="+mn-lt"/>
                <a:ea typeface="+mn-ea"/>
                <a:cs typeface="+mn-cs"/>
              </a:rPr>
              <a:t>Figure 7.</a:t>
            </a:r>
            <a:r>
              <a:rPr lang="en-US" sz="1200" b="0" kern="1200" dirty="0" smtClean="0">
                <a:solidFill>
                  <a:schemeClr val="tx1"/>
                </a:solidFill>
                <a:latin typeface="+mn-lt"/>
                <a:ea typeface="+mn-ea"/>
                <a:cs typeface="+mn-cs"/>
              </a:rPr>
              <a:t> These pairs of aerial photos show Shark Point (SHP, upper panels) and Little Shark Island (LSI, lower panel) before (left) and after (right) the passage of Hurricane Wilma. The differences in texture in the images after the hurricane (right panels) indicate that tree stems are down. The scale is 1:2000</a:t>
            </a:r>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10</a:t>
            </a:fld>
            <a:endParaRPr lang="en-US"/>
          </a:p>
        </p:txBody>
      </p:sp>
    </p:spTree>
    <p:extLst>
      <p:ext uri="{BB962C8B-B14F-4D97-AF65-F5344CB8AC3E}">
        <p14:creationId xmlns:p14="http://schemas.microsoft.com/office/powerpoint/2010/main" val="1577060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delivery of nutrients in sediments and water during tidal inundation and sporadically in floodwaters associated with cyclones and hurricanes provides significant sources of nutrients for mangroves (Lugo and </a:t>
            </a:r>
            <a:r>
              <a:rPr lang="en-US" sz="1200" kern="1200" dirty="0" err="1" smtClean="0">
                <a:solidFill>
                  <a:schemeClr val="tx1"/>
                </a:solidFill>
                <a:latin typeface="+mn-lt"/>
                <a:ea typeface="+mn-ea"/>
                <a:cs typeface="+mn-cs"/>
              </a:rPr>
              <a:t>Snedaker</a:t>
            </a:r>
            <a:r>
              <a:rPr lang="en-US" sz="1200" kern="1200" dirty="0" smtClean="0">
                <a:solidFill>
                  <a:schemeClr val="tx1"/>
                </a:solidFill>
                <a:latin typeface="+mn-lt"/>
                <a:ea typeface="+mn-ea"/>
                <a:cs typeface="+mn-cs"/>
              </a:rPr>
              <a:t> 1974, Davis et al. 2003)</a:t>
            </a:r>
            <a:r>
              <a:rPr lang="en-US" sz="1200" kern="1200" dirty="0" smtClean="0">
                <a:solidFill>
                  <a:srgbClr val="FFFF00"/>
                </a:solidFill>
                <a:latin typeface="+mn-lt"/>
                <a:ea typeface="+mn-ea"/>
                <a:cs typeface="+mn-cs"/>
              </a:rPr>
              <a:t>. </a:t>
            </a:r>
            <a:r>
              <a:rPr lang="en-US" baseline="0" dirty="0" smtClean="0">
                <a:solidFill>
                  <a:srgbClr val="FFFF00"/>
                </a:solidFill>
              </a:rPr>
              <a:t>http://</a:t>
            </a:r>
            <a:r>
              <a:rPr lang="en-US" baseline="0" dirty="0" err="1" smtClean="0">
                <a:solidFill>
                  <a:srgbClr val="FFFF00"/>
                </a:solidFill>
              </a:rPr>
              <a:t>fcelter.fiu.edu</a:t>
            </a:r>
            <a:r>
              <a:rPr lang="en-US" baseline="0" dirty="0" smtClean="0">
                <a:solidFill>
                  <a:srgbClr val="FFFF00"/>
                </a:solidFill>
              </a:rPr>
              <a:t>/research/</a:t>
            </a:r>
            <a:r>
              <a:rPr lang="en-US" baseline="0" dirty="0" err="1" smtClean="0">
                <a:solidFill>
                  <a:srgbClr val="FFFF00"/>
                </a:solidFill>
              </a:rPr>
              <a:t>key_findings</a:t>
            </a:r>
            <a:r>
              <a:rPr lang="en-US" baseline="0" dirty="0" smtClean="0">
                <a:solidFill>
                  <a:srgbClr val="FFFF00"/>
                </a:solidFill>
              </a:rPr>
              <a:t>/?</a:t>
            </a:r>
            <a:r>
              <a:rPr lang="en-US" baseline="0" dirty="0" err="1" smtClean="0">
                <a:solidFill>
                  <a:srgbClr val="FFFF00"/>
                </a:solidFill>
              </a:rPr>
              <a:t>ts</a:t>
            </a:r>
            <a:r>
              <a:rPr lang="en-US" baseline="0" dirty="0" smtClean="0">
                <a:solidFill>
                  <a:srgbClr val="FFFF00"/>
                </a:solidFill>
              </a:rPr>
              <a:t>=</a:t>
            </a:r>
            <a:r>
              <a:rPr lang="en-US" baseline="0" dirty="0" err="1" smtClean="0">
                <a:solidFill>
                  <a:srgbClr val="FFFF00"/>
                </a:solidFill>
              </a:rPr>
              <a:t>mangrove_productivity</a:t>
            </a:r>
            <a:endParaRPr lang="en-US" dirty="0" smtClean="0">
              <a:solidFill>
                <a:srgbClr val="FFFF00"/>
              </a:solidFill>
            </a:endParaRPr>
          </a:p>
          <a:p>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A76A0AF0-4085-054D-84CC-FB5BAE3B95EA}" type="slidenum">
              <a:rPr lang="en-US" smtClean="0"/>
              <a:t>11</a:t>
            </a:fld>
            <a:endParaRPr lang="en-US"/>
          </a:p>
        </p:txBody>
      </p:sp>
    </p:spTree>
    <p:extLst>
      <p:ext uri="{BB962C8B-B14F-4D97-AF65-F5344CB8AC3E}">
        <p14:creationId xmlns:p14="http://schemas.microsoft.com/office/powerpoint/2010/main" val="2044087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1920240"/>
            <a:ext cx="7315200" cy="1920240"/>
          </a:xfrm>
        </p:spPr>
        <p:txBody>
          <a:bodyPr anchor="b" anchorCtr="0">
            <a:normAutofit/>
          </a:bodyPr>
          <a:lstStyle>
            <a:lvl1pPr algn="ctr">
              <a:defRPr sz="3600" b="1" baseline="0">
                <a:solidFill>
                  <a:schemeClr val="tx2"/>
                </a:solidFill>
              </a:defRPr>
            </a:lvl1pPr>
          </a:lstStyle>
          <a:p>
            <a:r>
              <a:rPr lang="en-US" dirty="0" smtClean="0"/>
              <a:t>PRESENTATION TITLE </a:t>
            </a:r>
            <a:br>
              <a:rPr lang="en-US" dirty="0" smtClean="0"/>
            </a:br>
            <a:r>
              <a:rPr lang="en-US" dirty="0" smtClean="0"/>
              <a:t>IN ALL CAPS</a:t>
            </a:r>
            <a:endParaRPr lang="en-US" dirty="0"/>
          </a:p>
        </p:txBody>
      </p:sp>
      <p:sp>
        <p:nvSpPr>
          <p:cNvPr id="3" name="Subtitle 2"/>
          <p:cNvSpPr>
            <a:spLocks noGrp="1"/>
          </p:cNvSpPr>
          <p:nvPr>
            <p:ph type="subTitle" idx="1" hasCustomPrompt="1"/>
          </p:nvPr>
        </p:nvSpPr>
        <p:spPr>
          <a:xfrm>
            <a:off x="914400" y="3840480"/>
            <a:ext cx="7315200" cy="1417320"/>
          </a:xfrm>
        </p:spPr>
        <p:txBody>
          <a:bodyPr>
            <a:normAutofit/>
          </a:bodyPr>
          <a:lstStyle>
            <a:lvl1pPr marL="0" indent="0" algn="ctr">
              <a:spcBef>
                <a:spcPts val="0"/>
              </a:spcBef>
              <a:buNone/>
              <a:defRPr sz="2400"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and/or Presentation Subtitle</a:t>
            </a:r>
            <a:endParaRPr lang="en-US" dirty="0"/>
          </a:p>
        </p:txBody>
      </p:sp>
      <p:pic>
        <p:nvPicPr>
          <p:cNvPr id="4"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602736" y="5761064"/>
            <a:ext cx="1938337" cy="54858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descr="decorative orange box along footer"/>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1" name="Rectangle 10"/>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4"/>
          <p:cNvSpPr>
            <a:spLocks noGrp="1"/>
          </p:cNvSpPr>
          <p:nvPr>
            <p:ph type="body" sz="quarter" idx="12" hasCustomPrompt="1"/>
          </p:nvPr>
        </p:nvSpPr>
        <p:spPr>
          <a:xfrm>
            <a:off x="2560320" y="6675120"/>
            <a:ext cx="3657600" cy="182880"/>
          </a:xfrm>
        </p:spPr>
        <p:txBody>
          <a:bodyPr tIns="0" bIns="0" anchor="ctr" anchorCtr="0">
            <a:noAutofit/>
          </a:bodyPr>
          <a:lstStyle>
            <a:lvl1pPr marL="0" indent="0" algn="r">
              <a:spcBef>
                <a:spcPts val="0"/>
              </a:spcBef>
              <a:buFont typeface="Arial" pitchFamily="34" charset="0"/>
              <a:buNone/>
              <a:defRPr sz="1200" b="1" baseline="0">
                <a:solidFill>
                  <a:schemeClr val="tx1"/>
                </a:solidFill>
                <a:latin typeface="+mn-lt"/>
              </a:defRPr>
            </a:lvl1pPr>
            <a:lvl2pPr marL="457200" indent="0" algn="r">
              <a:buFont typeface="Arial" pitchFamily="34" charset="0"/>
              <a:buNone/>
              <a:defRPr>
                <a:solidFill>
                  <a:schemeClr val="tx2"/>
                </a:solidFill>
              </a:defRPr>
            </a:lvl2pPr>
            <a:lvl3pPr marL="914400" indent="0" algn="r">
              <a:buFont typeface="Arial" pitchFamily="34" charset="0"/>
              <a:buNone/>
              <a:defRPr>
                <a:solidFill>
                  <a:schemeClr val="tx2"/>
                </a:solidFill>
              </a:defRPr>
            </a:lvl3pPr>
            <a:lvl4pPr marL="1371600" indent="0" algn="r">
              <a:buFont typeface="Arial" pitchFamily="34" charset="0"/>
              <a:buNone/>
              <a:defRPr>
                <a:solidFill>
                  <a:schemeClr val="tx2"/>
                </a:solidFill>
              </a:defRPr>
            </a:lvl4pPr>
            <a:lvl5pPr marL="1828800" indent="0" algn="r">
              <a:buFont typeface="Arial" pitchFamily="34" charset="0"/>
              <a:buNone/>
              <a:defRPr>
                <a:solidFill>
                  <a:schemeClr val="tx2"/>
                </a:solidFill>
              </a:defRPr>
            </a:lvl5pPr>
          </a:lstStyle>
          <a:p>
            <a:pPr lvl="0"/>
            <a:r>
              <a:rPr lang="en-US" dirty="0" smtClean="0"/>
              <a:t>CONNECTIONS LEARNING</a:t>
            </a:r>
          </a:p>
        </p:txBody>
      </p:sp>
      <p:sp>
        <p:nvSpPr>
          <p:cNvPr id="5" name="Footer Placeholder 4"/>
          <p:cNvSpPr>
            <a:spLocks noGrp="1"/>
          </p:cNvSpPr>
          <p:nvPr>
            <p:ph type="ftr" sz="quarter" idx="11"/>
          </p:nvPr>
        </p:nvSpPr>
        <p:spPr>
          <a:xfrm>
            <a:off x="914400" y="6400800"/>
            <a:ext cx="7315200" cy="182880"/>
          </a:xfrm>
          <a:prstGeom prst="rect">
            <a:avLst/>
          </a:prstGeom>
        </p:spPr>
        <p:txBody>
          <a:bodyPr tIns="18288" bIns="18288" anchor="b" anchorCtr="0"/>
          <a:lstStyle>
            <a:lvl1pPr algn="ctr">
              <a:defRPr sz="900"/>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35989215"/>
      </p:ext>
    </p:extLst>
  </p:cSld>
  <p:clrMapOvr>
    <a:masterClrMapping/>
  </p:clrMapOvr>
  <p:timing>
    <p:tnLst>
      <p:par>
        <p:cTn xmlns:p14="http://schemas.microsoft.com/office/powerpoint/2010/mai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3200"/>
            <a:ext cx="7772400" cy="1280160"/>
          </a:xfrm>
        </p:spPr>
        <p:txBody>
          <a:bodyPr anchor="b" anchorCtr="0"/>
          <a:lstStyle>
            <a:lvl1pPr>
              <a:defRPr b="0" baseline="0"/>
            </a:lvl1pPr>
          </a:lstStyle>
          <a:p>
            <a:r>
              <a:rPr lang="en-US" dirty="0" smtClean="0"/>
              <a:t>Statement.</a:t>
            </a:r>
            <a:endParaRPr lang="en-US" dirty="0"/>
          </a:p>
        </p:txBody>
      </p:sp>
      <p:sp>
        <p:nvSpPr>
          <p:cNvPr id="13" name="Content Placeholder 12"/>
          <p:cNvSpPr>
            <a:spLocks noGrp="1"/>
          </p:cNvSpPr>
          <p:nvPr>
            <p:ph sz="quarter" idx="12" hasCustomPrompt="1"/>
          </p:nvPr>
        </p:nvSpPr>
        <p:spPr>
          <a:xfrm>
            <a:off x="457200" y="4023360"/>
            <a:ext cx="7772400" cy="1097280"/>
          </a:xfrm>
        </p:spPr>
        <p:txBody>
          <a:bodyPr/>
          <a:lstStyle>
            <a:lvl1pPr marL="0" indent="0">
              <a:buNone/>
              <a:defRPr baseline="0">
                <a:solidFill>
                  <a:schemeClr val="tx1">
                    <a:lumMod val="65000"/>
                    <a:lumOff val="35000"/>
                  </a:schemeClr>
                </a:solidFill>
              </a:defRPr>
            </a:lvl1pPr>
          </a:lstStyle>
          <a:p>
            <a:pPr lvl="0"/>
            <a:r>
              <a:rPr lang="en-US" dirty="0" smtClean="0"/>
              <a:t>Secondary text.</a:t>
            </a:r>
          </a:p>
        </p:txBody>
      </p:sp>
      <p:pic>
        <p:nvPicPr>
          <p:cNvPr id="2051"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5" name="Rectangle 14"/>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2763926328"/>
      </p:ext>
    </p:extLst>
  </p:cSld>
  <p:clrMapOvr>
    <a:masterClrMapping/>
  </p:clrMapOvr>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1371600"/>
            <a:ext cx="6400800" cy="3657600"/>
          </a:xfrm>
          <a:solidFill>
            <a:schemeClr val="bg1"/>
          </a:solidFill>
        </p:spPr>
        <p:txBody>
          <a:bodyPr anchor="ctr" anchorCtr="0"/>
          <a:lstStyle>
            <a:lvl1pPr algn="ctr">
              <a:defRPr b="0" baseline="0">
                <a:solidFill>
                  <a:schemeClr val="tx1">
                    <a:lumMod val="75000"/>
                    <a:lumOff val="25000"/>
                  </a:schemeClr>
                </a:solidFill>
              </a:defRPr>
            </a:lvl1pPr>
          </a:lstStyle>
          <a:p>
            <a:r>
              <a:rPr lang="en-US" dirty="0" smtClean="0"/>
              <a:t>“Quote.”</a:t>
            </a:r>
            <a:endParaRPr lang="en-US" dirty="0"/>
          </a:p>
        </p:txBody>
      </p:sp>
      <p:sp>
        <p:nvSpPr>
          <p:cNvPr id="4" name="Text Placeholder 3"/>
          <p:cNvSpPr>
            <a:spLocks noGrp="1"/>
          </p:cNvSpPr>
          <p:nvPr>
            <p:ph type="body" sz="quarter" idx="12" hasCustomPrompt="1"/>
          </p:nvPr>
        </p:nvSpPr>
        <p:spPr>
          <a:xfrm>
            <a:off x="1371600" y="5029200"/>
            <a:ext cx="6400800" cy="411480"/>
          </a:xfrm>
        </p:spPr>
        <p:txBody>
          <a:bodyPr>
            <a:noAutofit/>
          </a:bodyPr>
          <a:lstStyle>
            <a:lvl1pPr marL="0" indent="0" algn="r">
              <a:buNone/>
              <a:defRPr sz="2000">
                <a:solidFill>
                  <a:schemeClr val="tx1">
                    <a:lumMod val="65000"/>
                    <a:lumOff val="35000"/>
                  </a:schemeClr>
                </a:solidFill>
              </a:defRPr>
            </a:lvl1pPr>
          </a:lstStyle>
          <a:p>
            <a:pPr lvl="0"/>
            <a:r>
              <a:rPr lang="en-US" dirty="0" smtClean="0"/>
              <a:t>— Attribution</a:t>
            </a:r>
          </a:p>
        </p:txBody>
      </p:sp>
      <p:pic>
        <p:nvPicPr>
          <p:cNvPr id="2051"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4" name="Rectangle 13"/>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3948279369"/>
      </p:ext>
    </p:extLst>
  </p:cSld>
  <p:clrMapOvr>
    <a:masterClrMapping/>
  </p:clrMapOvr>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0"/>
            <a:ext cx="9144000" cy="6858000"/>
          </a:xfrm>
        </p:spPr>
        <p:txBody>
          <a:bodyPr tIns="91440">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10 in w x 7.5 in h @ 150 dpi or 1500 </a:t>
            </a:r>
            <a:r>
              <a:rPr lang="en-US" dirty="0" err="1" smtClean="0"/>
              <a:t>px</a:t>
            </a:r>
            <a:r>
              <a:rPr lang="en-US" dirty="0" smtClean="0"/>
              <a:t> w x 1125 </a:t>
            </a:r>
            <a:r>
              <a:rPr lang="en-US" dirty="0" err="1" smtClean="0"/>
              <a:t>px</a:t>
            </a:r>
            <a:r>
              <a:rPr lang="en-US" dirty="0" smtClean="0"/>
              <a:t> h @ 150 dpi.</a:t>
            </a:r>
            <a:endParaRPr lang="en-US" dirty="0"/>
          </a:p>
        </p:txBody>
      </p:sp>
      <p:sp>
        <p:nvSpPr>
          <p:cNvPr id="5" name="Footer Placeholder 4"/>
          <p:cNvSpPr>
            <a:spLocks noGrp="1"/>
          </p:cNvSpPr>
          <p:nvPr>
            <p:ph type="ftr" sz="quarter" idx="11"/>
          </p:nvPr>
        </p:nvSpPr>
        <p:spPr>
          <a:xfrm>
            <a:off x="914400" y="6629400"/>
            <a:ext cx="7315200" cy="182880"/>
          </a:xfrm>
          <a:prstGeom prst="rect">
            <a:avLst/>
          </a:prstGeom>
          <a:solidFill>
            <a:schemeClr val="bg1"/>
          </a:solidFill>
        </p:spPr>
        <p:txBody>
          <a:bodyPr tIns="18288" bIns="18288" anchor="b" anchorCtr="0"/>
          <a:lstStyle>
            <a:lvl1pPr algn="ctr">
              <a:defRPr sz="900">
                <a:solidFill>
                  <a:schemeClr val="tx1">
                    <a:lumMod val="65000"/>
                    <a:lumOff val="35000"/>
                  </a:schemeClr>
                </a:solidFill>
              </a:defRPr>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4153624654"/>
      </p:ext>
    </p:extLst>
  </p:cSld>
  <p:clrMapOvr>
    <a:masterClrMapping/>
  </p:clrMapOvr>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Image w Caption">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228600" y="228600"/>
            <a:ext cx="8686800" cy="5212080"/>
          </a:xfrm>
        </p:spPr>
        <p:txBody>
          <a:bodyPr tIns="91440">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9.5 in w x 5.7 in h @ 150 dpi or 1425 </a:t>
            </a:r>
            <a:r>
              <a:rPr lang="en-US" dirty="0" err="1" smtClean="0"/>
              <a:t>px</a:t>
            </a:r>
            <a:r>
              <a:rPr lang="en-US" dirty="0" smtClean="0"/>
              <a:t> w x 855 </a:t>
            </a:r>
            <a:r>
              <a:rPr lang="en-US" dirty="0" err="1" smtClean="0"/>
              <a:t>px</a:t>
            </a:r>
            <a:r>
              <a:rPr lang="en-US" dirty="0" smtClean="0"/>
              <a:t> h @ 150 dpi.</a:t>
            </a:r>
            <a:endParaRPr lang="en-US" dirty="0"/>
          </a:p>
        </p:txBody>
      </p:sp>
      <p:sp>
        <p:nvSpPr>
          <p:cNvPr id="4" name="Text Placeholder 3"/>
          <p:cNvSpPr>
            <a:spLocks noGrp="1"/>
          </p:cNvSpPr>
          <p:nvPr>
            <p:ph type="body" sz="quarter" idx="13" hasCustomPrompt="1"/>
          </p:nvPr>
        </p:nvSpPr>
        <p:spPr>
          <a:xfrm>
            <a:off x="228600" y="5577840"/>
            <a:ext cx="8686800" cy="640080"/>
          </a:xfrm>
        </p:spPr>
        <p:txBody>
          <a:bodyPr tIns="0" bIns="0">
            <a:noAutofit/>
          </a:bodyPr>
          <a:lstStyle>
            <a:lvl1pPr marL="0" indent="0" algn="ctr">
              <a:spcBef>
                <a:spcPts val="0"/>
              </a:spcBef>
              <a:buNone/>
              <a:defRPr sz="2000">
                <a:solidFill>
                  <a:schemeClr val="tx1">
                    <a:lumMod val="75000"/>
                    <a:lumOff val="25000"/>
                  </a:schemeClr>
                </a:solidFill>
              </a:defRPr>
            </a:lvl1pPr>
          </a:lstStyle>
          <a:p>
            <a:pPr lvl="0"/>
            <a:r>
              <a:rPr lang="en-US" dirty="0" smtClean="0"/>
              <a:t>Image caption or description.</a:t>
            </a:r>
            <a:endParaRPr lang="en-US" dirty="0"/>
          </a:p>
        </p:txBody>
      </p:sp>
      <p:sp>
        <p:nvSpPr>
          <p:cNvPr id="14" name="Rectangle 13"/>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6" name="Rectangle 15"/>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2536077162"/>
      </p:ext>
    </p:extLst>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Collage">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228600" y="228600"/>
            <a:ext cx="5852160" cy="5943600"/>
          </a:xfrm>
        </p:spPr>
        <p:txBody>
          <a:bodyPr tIns="91440">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6.4 in w x 6.5 in h @ 150 dpi or 960 </a:t>
            </a:r>
            <a:r>
              <a:rPr lang="en-US" dirty="0" err="1" smtClean="0"/>
              <a:t>px</a:t>
            </a:r>
            <a:r>
              <a:rPr lang="en-US" dirty="0" smtClean="0"/>
              <a:t> w x 975 </a:t>
            </a:r>
            <a:r>
              <a:rPr lang="en-US" dirty="0" err="1" smtClean="0"/>
              <a:t>px</a:t>
            </a:r>
            <a:r>
              <a:rPr lang="en-US" smtClean="0"/>
              <a:t> h @ 150 dpi.</a:t>
            </a:r>
            <a:endParaRPr lang="en-US" dirty="0"/>
          </a:p>
        </p:txBody>
      </p:sp>
      <p:sp>
        <p:nvSpPr>
          <p:cNvPr id="14" name="Picture Placeholder 5"/>
          <p:cNvSpPr>
            <a:spLocks noGrp="1"/>
          </p:cNvSpPr>
          <p:nvPr>
            <p:ph type="pic" sz="quarter" idx="13" hasCustomPrompt="1"/>
          </p:nvPr>
        </p:nvSpPr>
        <p:spPr>
          <a:xfrm>
            <a:off x="6172200" y="228600"/>
            <a:ext cx="2743200" cy="2743200"/>
          </a:xfrm>
        </p:spPr>
        <p:txBody>
          <a:bodyPr tIns="91440">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3 in w x 3 in h @ 150 dpi or 450 </a:t>
            </a:r>
            <a:r>
              <a:rPr lang="en-US" dirty="0" err="1" smtClean="0"/>
              <a:t>px</a:t>
            </a:r>
            <a:r>
              <a:rPr lang="en-US" dirty="0" smtClean="0"/>
              <a:t> w x 450 </a:t>
            </a:r>
            <a:r>
              <a:rPr lang="en-US" dirty="0" err="1" smtClean="0"/>
              <a:t>px</a:t>
            </a:r>
            <a:r>
              <a:rPr lang="en-US" dirty="0" smtClean="0"/>
              <a:t> h @ 150 dpi.</a:t>
            </a:r>
            <a:endParaRPr lang="en-US" dirty="0"/>
          </a:p>
        </p:txBody>
      </p:sp>
      <p:sp>
        <p:nvSpPr>
          <p:cNvPr id="15" name="Picture Placeholder 5"/>
          <p:cNvSpPr>
            <a:spLocks noGrp="1"/>
          </p:cNvSpPr>
          <p:nvPr>
            <p:ph type="pic" sz="quarter" idx="14" hasCustomPrompt="1"/>
          </p:nvPr>
        </p:nvSpPr>
        <p:spPr>
          <a:xfrm>
            <a:off x="6172200" y="3063240"/>
            <a:ext cx="2743200" cy="3108960"/>
          </a:xfrm>
        </p:spPr>
        <p:txBody>
          <a:bodyPr tIns="91440">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3 in w x 3.4 in h @ 150 dpi or 450 </a:t>
            </a:r>
            <a:r>
              <a:rPr lang="en-US" dirty="0" err="1" smtClean="0"/>
              <a:t>px</a:t>
            </a:r>
            <a:r>
              <a:rPr lang="en-US" dirty="0" smtClean="0"/>
              <a:t> w x 510 </a:t>
            </a:r>
            <a:r>
              <a:rPr lang="en-US" dirty="0" err="1" smtClean="0"/>
              <a:t>px</a:t>
            </a:r>
            <a:r>
              <a:rPr lang="en-US" dirty="0" smtClean="0"/>
              <a:t> h @ 150 dpi.</a:t>
            </a:r>
            <a:endParaRPr lang="en-US" dirty="0"/>
          </a:p>
        </p:txBody>
      </p:sp>
      <p:sp>
        <p:nvSpPr>
          <p:cNvPr id="16" name="Rectangle 15"/>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8" name="Rectangle 17"/>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146645023"/>
      </p:ext>
    </p:extLst>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772400" cy="548640"/>
          </a:xfrm>
        </p:spPr>
        <p:txBody>
          <a:bodyPr/>
          <a:lstStyle>
            <a:lvl1pPr>
              <a:defRPr baseline="0"/>
            </a:lvl1pPr>
          </a:lstStyle>
          <a:p>
            <a:r>
              <a:rPr lang="en-US" dirty="0" smtClean="0"/>
              <a:t>SLIDE TITLE</a:t>
            </a:r>
            <a:endParaRPr lang="en-US" dirty="0"/>
          </a:p>
        </p:txBody>
      </p:sp>
      <p:sp>
        <p:nvSpPr>
          <p:cNvPr id="13" name="Content Placeholder 12"/>
          <p:cNvSpPr>
            <a:spLocks noGrp="1"/>
          </p:cNvSpPr>
          <p:nvPr>
            <p:ph sz="quarter" idx="12"/>
          </p:nvPr>
        </p:nvSpPr>
        <p:spPr>
          <a:xfrm>
            <a:off x="548640" y="1463040"/>
            <a:ext cx="3931920" cy="4572000"/>
          </a:xfrm>
        </p:spPr>
        <p:txBody>
          <a:bodyPr/>
          <a:lstStyle>
            <a:lvl1pPr>
              <a:defRPr sz="24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2" name="Content Placeholder 12"/>
          <p:cNvSpPr>
            <a:spLocks noGrp="1"/>
          </p:cNvSpPr>
          <p:nvPr>
            <p:ph sz="quarter" idx="13"/>
          </p:nvPr>
        </p:nvSpPr>
        <p:spPr>
          <a:xfrm>
            <a:off x="4663440" y="1463040"/>
            <a:ext cx="3931920" cy="4572000"/>
          </a:xfrm>
        </p:spPr>
        <p:txBody>
          <a:bodyPr/>
          <a:lstStyle>
            <a:lvl1pPr>
              <a:defRPr sz="2400"/>
            </a:lvl1pPr>
            <a:lvl2pPr>
              <a:defRPr sz="2000"/>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2051"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6" name="Rectangle 15"/>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272817563"/>
      </p:ext>
    </p:extLst>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457200" y="914400"/>
            <a:ext cx="4023360" cy="914400"/>
          </a:xfrm>
          <a:noFill/>
          <a:ln w="12700">
            <a:noFill/>
            <a:miter lim="800000"/>
          </a:ln>
        </p:spPr>
        <p:txBody>
          <a:bodyPr anchor="ctr" anchorCtr="0"/>
          <a:lstStyle>
            <a:lvl1pPr marL="0" indent="0" algn="ctr">
              <a:spcBef>
                <a:spcPts val="0"/>
              </a:spcBef>
              <a:buNone/>
              <a:defRPr sz="2400" b="1">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Comparison Title</a:t>
            </a:r>
          </a:p>
        </p:txBody>
      </p:sp>
      <p:sp>
        <p:nvSpPr>
          <p:cNvPr id="4" name="Content Placeholder 3"/>
          <p:cNvSpPr>
            <a:spLocks noGrp="1"/>
          </p:cNvSpPr>
          <p:nvPr>
            <p:ph sz="half" idx="2"/>
          </p:nvPr>
        </p:nvSpPr>
        <p:spPr>
          <a:xfrm>
            <a:off x="457200" y="1828800"/>
            <a:ext cx="4023360" cy="4114800"/>
          </a:xfrm>
        </p:spPr>
        <p:txBody>
          <a:bodyPr tIns="91440"/>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cxnSp>
        <p:nvCxnSpPr>
          <p:cNvPr id="7" name="Straight Connector 6"/>
          <p:cNvCxnSpPr/>
          <p:nvPr userDrawn="1"/>
        </p:nvCxnSpPr>
        <p:spPr>
          <a:xfrm>
            <a:off x="457200" y="1828800"/>
            <a:ext cx="347472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a:xfrm>
            <a:off x="3931920" y="1828800"/>
            <a:ext cx="32004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4251960" y="1828800"/>
            <a:ext cx="2286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Text Placeholder 4"/>
          <p:cNvSpPr>
            <a:spLocks noGrp="1"/>
          </p:cNvSpPr>
          <p:nvPr>
            <p:ph type="body" sz="quarter" idx="3" hasCustomPrompt="1"/>
          </p:nvPr>
        </p:nvSpPr>
        <p:spPr>
          <a:xfrm>
            <a:off x="4663440" y="914400"/>
            <a:ext cx="4023360" cy="914400"/>
          </a:xfrm>
          <a:noFill/>
          <a:ln w="12700">
            <a:noFill/>
            <a:miter lim="800000"/>
          </a:ln>
        </p:spPr>
        <p:txBody>
          <a:bodyPr anchor="ctr" anchorCtr="0"/>
          <a:lstStyle>
            <a:lvl1pPr marL="0" indent="0" algn="ctr">
              <a:spcBef>
                <a:spcPts val="0"/>
              </a:spcBef>
              <a:buNone/>
              <a:defRPr sz="2400" b="1"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Comparison Title</a:t>
            </a:r>
          </a:p>
        </p:txBody>
      </p:sp>
      <p:sp>
        <p:nvSpPr>
          <p:cNvPr id="6" name="Content Placeholder 5"/>
          <p:cNvSpPr>
            <a:spLocks noGrp="1"/>
          </p:cNvSpPr>
          <p:nvPr>
            <p:ph sz="quarter" idx="4"/>
          </p:nvPr>
        </p:nvSpPr>
        <p:spPr>
          <a:xfrm>
            <a:off x="4663440" y="1828800"/>
            <a:ext cx="4023360" cy="4114800"/>
          </a:xfrm>
        </p:spPr>
        <p:txBody>
          <a:bodyPr tIns="91440"/>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p:txBody>
      </p:sp>
      <p:cxnSp>
        <p:nvCxnSpPr>
          <p:cNvPr id="22" name="Straight Connector 21"/>
          <p:cNvCxnSpPr/>
          <p:nvPr userDrawn="1"/>
        </p:nvCxnSpPr>
        <p:spPr>
          <a:xfrm>
            <a:off x="4663440" y="1828800"/>
            <a:ext cx="3474720" cy="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a:xfrm>
            <a:off x="8138160" y="1828800"/>
            <a:ext cx="32004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8458200" y="1828800"/>
            <a:ext cx="228600" cy="0"/>
          </a:xfrm>
          <a:prstGeom prst="line">
            <a:avLst/>
          </a:prstGeom>
          <a:ln w="2540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19"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27" name="Rectangle 26"/>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1022394635"/>
      </p:ext>
    </p:extLst>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15"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23" name="Rectangle 22"/>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4262942679"/>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 Imag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4809744"/>
            <a:ext cx="8229600" cy="822960"/>
          </a:xfrm>
          <a:noFill/>
        </p:spPr>
        <p:txBody>
          <a:bodyPr lIns="91440" bIns="0" anchor="b" anchorCtr="0">
            <a:noAutofit/>
          </a:bodyPr>
          <a:lstStyle>
            <a:lvl1pPr algn="ctr">
              <a:lnSpc>
                <a:spcPts val="3100"/>
              </a:lnSpc>
              <a:defRPr sz="2800" b="1" baseline="0">
                <a:solidFill>
                  <a:schemeClr val="tx2"/>
                </a:solidFill>
              </a:defRPr>
            </a:lvl1pPr>
          </a:lstStyle>
          <a:p>
            <a:r>
              <a:rPr lang="en-US" dirty="0" smtClean="0"/>
              <a:t>PRESENTATION TITLE</a:t>
            </a:r>
            <a:endParaRPr lang="en-US" dirty="0"/>
          </a:p>
        </p:txBody>
      </p:sp>
      <p:sp>
        <p:nvSpPr>
          <p:cNvPr id="3" name="Subtitle 2"/>
          <p:cNvSpPr>
            <a:spLocks noGrp="1"/>
          </p:cNvSpPr>
          <p:nvPr>
            <p:ph type="subTitle" idx="1" hasCustomPrompt="1"/>
          </p:nvPr>
        </p:nvSpPr>
        <p:spPr>
          <a:xfrm>
            <a:off x="457200" y="5623560"/>
            <a:ext cx="8229600" cy="274320"/>
          </a:xfrm>
          <a:noFill/>
        </p:spPr>
        <p:txBody>
          <a:bodyPr lIns="91440" tIns="0" rIns="91440" bIns="0" anchor="t" anchorCtr="0">
            <a:normAutofit/>
          </a:bodyPr>
          <a:lstStyle>
            <a:lvl1pPr marL="0" marR="0" indent="0" algn="ctr" defTabSz="914400" rtl="0" eaLnBrk="1" fontAlgn="auto" latinLnBrk="0" hangingPunct="1">
              <a:lnSpc>
                <a:spcPct val="100000"/>
              </a:lnSpc>
              <a:spcBef>
                <a:spcPts val="0"/>
              </a:spcBef>
              <a:spcAft>
                <a:spcPts val="0"/>
              </a:spcAft>
              <a:buClr>
                <a:schemeClr val="accent1"/>
              </a:buClr>
              <a:buSzTx/>
              <a:buFont typeface="Wingdings" pitchFamily="2" charset="2"/>
              <a:buNone/>
              <a:tabLst/>
              <a:defRPr sz="1800"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and/or Presentation Subtitle</a:t>
            </a:r>
          </a:p>
        </p:txBody>
      </p:sp>
      <p:pic>
        <p:nvPicPr>
          <p:cNvPr id="1029" name="Picture 5" descr="Picture of a high school student working on her laptop in ktichen. Her mother appears in the kitchen background."/>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0"/>
            <a:ext cx="9143999" cy="4846320"/>
          </a:xfrm>
          <a:prstGeom prst="rect">
            <a:avLst/>
          </a:prstGeom>
          <a:noFill/>
          <a:extLst>
            <a:ext uri="{909E8E84-426E-40dd-AFC4-6F175D3DCCD1}">
              <a14:hiddenFill xmlns:a14="http://schemas.microsoft.com/office/drawing/2010/main">
                <a:solidFill>
                  <a:srgbClr val="FFFFFF"/>
                </a:solidFill>
              </a14:hiddenFill>
            </a:ext>
          </a:extLst>
        </p:spPr>
      </p:pic>
      <p:pic>
        <p:nvPicPr>
          <p:cNvPr id="1030" name="Logo"/>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3926944" y="6053328"/>
            <a:ext cx="1290108" cy="36512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20" name="Rectangle 19"/>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4"/>
          <p:cNvSpPr>
            <a:spLocks noGrp="1"/>
          </p:cNvSpPr>
          <p:nvPr>
            <p:ph type="body" sz="quarter" idx="13" hasCustomPrompt="1"/>
          </p:nvPr>
        </p:nvSpPr>
        <p:spPr>
          <a:xfrm>
            <a:off x="2560320" y="6675120"/>
            <a:ext cx="3657600" cy="182880"/>
          </a:xfrm>
        </p:spPr>
        <p:txBody>
          <a:bodyPr tIns="0" bIns="0" anchor="ctr" anchorCtr="0">
            <a:noAutofit/>
          </a:bodyPr>
          <a:lstStyle>
            <a:lvl1pPr marL="0" indent="0" algn="r">
              <a:spcBef>
                <a:spcPts val="0"/>
              </a:spcBef>
              <a:buFont typeface="Arial" pitchFamily="34" charset="0"/>
              <a:buNone/>
              <a:defRPr sz="1200" b="1" baseline="0">
                <a:solidFill>
                  <a:schemeClr val="tx1"/>
                </a:solidFill>
                <a:latin typeface="+mn-lt"/>
              </a:defRPr>
            </a:lvl1pPr>
            <a:lvl2pPr marL="457200" indent="0" algn="r">
              <a:buFont typeface="Arial" pitchFamily="34" charset="0"/>
              <a:buNone/>
              <a:defRPr>
                <a:solidFill>
                  <a:schemeClr val="tx2"/>
                </a:solidFill>
              </a:defRPr>
            </a:lvl2pPr>
            <a:lvl3pPr marL="914400" indent="0" algn="r">
              <a:buFont typeface="Arial" pitchFamily="34" charset="0"/>
              <a:buNone/>
              <a:defRPr>
                <a:solidFill>
                  <a:schemeClr val="tx2"/>
                </a:solidFill>
              </a:defRPr>
            </a:lvl3pPr>
            <a:lvl4pPr marL="1371600" indent="0" algn="r">
              <a:buFont typeface="Arial" pitchFamily="34" charset="0"/>
              <a:buNone/>
              <a:defRPr>
                <a:solidFill>
                  <a:schemeClr val="tx2"/>
                </a:solidFill>
              </a:defRPr>
            </a:lvl4pPr>
            <a:lvl5pPr marL="1828800" indent="0" algn="r">
              <a:buFont typeface="Arial" pitchFamily="34" charset="0"/>
              <a:buNone/>
              <a:defRPr>
                <a:solidFill>
                  <a:schemeClr val="tx2"/>
                </a:solidFill>
              </a:defRPr>
            </a:lvl5pPr>
          </a:lstStyle>
          <a:p>
            <a:pPr lvl="0"/>
            <a:r>
              <a:rPr lang="en-US" dirty="0" smtClean="0"/>
              <a:t>CONNECTIONS LEARNING</a:t>
            </a:r>
          </a:p>
        </p:txBody>
      </p:sp>
      <p:sp>
        <p:nvSpPr>
          <p:cNvPr id="16" name="Footer Placeholder 4"/>
          <p:cNvSpPr>
            <a:spLocks noGrp="1"/>
          </p:cNvSpPr>
          <p:nvPr>
            <p:ph type="ftr" sz="quarter" idx="11"/>
          </p:nvPr>
        </p:nvSpPr>
        <p:spPr>
          <a:xfrm>
            <a:off x="914400" y="6446520"/>
            <a:ext cx="7315200" cy="137160"/>
          </a:xfrm>
          <a:prstGeom prst="rect">
            <a:avLst/>
          </a:prstGeom>
        </p:spPr>
        <p:txBody>
          <a:bodyPr tIns="0" bIns="0" anchor="b" anchorCtr="0"/>
          <a:lstStyle>
            <a:lvl1pPr algn="ctr">
              <a:defRPr sz="900"/>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3187147890"/>
      </p:ext>
    </p:extLst>
  </p:cSld>
  <p:clrMapOvr>
    <a:masterClrMapping/>
  </p:clrMapOvr>
  <p:timing>
    <p:tnLst>
      <p:par>
        <p:cTn xmlns:p14="http://schemas.microsoft.com/office/powerpoint/2010/main" id="1" dur="indefinite" restart="never" nodeType="tmRoot"/>
      </p:par>
    </p:tnLst>
  </p:timing>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 Image: Custom">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4809744"/>
            <a:ext cx="8229600" cy="822960"/>
          </a:xfrm>
          <a:noFill/>
        </p:spPr>
        <p:txBody>
          <a:bodyPr lIns="91440" bIns="0" anchor="b" anchorCtr="0">
            <a:noAutofit/>
          </a:bodyPr>
          <a:lstStyle>
            <a:lvl1pPr algn="ctr">
              <a:lnSpc>
                <a:spcPts val="3100"/>
              </a:lnSpc>
              <a:defRPr sz="2800" b="1" baseline="0">
                <a:solidFill>
                  <a:schemeClr val="tx2"/>
                </a:solidFill>
              </a:defRPr>
            </a:lvl1pPr>
          </a:lstStyle>
          <a:p>
            <a:r>
              <a:rPr lang="en-US" dirty="0" smtClean="0"/>
              <a:t>PRESENTATION TITLE</a:t>
            </a:r>
            <a:endParaRPr lang="en-US" dirty="0"/>
          </a:p>
        </p:txBody>
      </p:sp>
      <p:sp>
        <p:nvSpPr>
          <p:cNvPr id="3" name="Subtitle 2"/>
          <p:cNvSpPr>
            <a:spLocks noGrp="1"/>
          </p:cNvSpPr>
          <p:nvPr>
            <p:ph type="subTitle" idx="1" hasCustomPrompt="1"/>
          </p:nvPr>
        </p:nvSpPr>
        <p:spPr>
          <a:xfrm>
            <a:off x="457200" y="5623560"/>
            <a:ext cx="8229600" cy="274320"/>
          </a:xfrm>
          <a:noFill/>
        </p:spPr>
        <p:txBody>
          <a:bodyPr lIns="91440" tIns="0" rIns="91440" bIns="0" anchor="t" anchorCtr="0">
            <a:normAutofit/>
          </a:bodyPr>
          <a:lstStyle>
            <a:lvl1pPr marL="0" marR="0" indent="0" algn="ctr" defTabSz="914400" rtl="0" eaLnBrk="1" fontAlgn="auto" latinLnBrk="0" hangingPunct="1">
              <a:lnSpc>
                <a:spcPct val="100000"/>
              </a:lnSpc>
              <a:spcBef>
                <a:spcPts val="0"/>
              </a:spcBef>
              <a:spcAft>
                <a:spcPts val="0"/>
              </a:spcAft>
              <a:buClr>
                <a:schemeClr val="accent1"/>
              </a:buClr>
              <a:buSzTx/>
              <a:buFont typeface="Wingdings" pitchFamily="2" charset="2"/>
              <a:buNone/>
              <a:tabLst/>
              <a:defRPr sz="1800"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 and/or Presentation Subtitle</a:t>
            </a:r>
          </a:p>
        </p:txBody>
      </p:sp>
      <p:sp>
        <p:nvSpPr>
          <p:cNvPr id="5" name="Picture Placeholder 4"/>
          <p:cNvSpPr>
            <a:spLocks noGrp="1"/>
          </p:cNvSpPr>
          <p:nvPr>
            <p:ph type="pic" sz="quarter" idx="14" hasCustomPrompt="1"/>
          </p:nvPr>
        </p:nvSpPr>
        <p:spPr>
          <a:xfrm>
            <a:off x="0" y="0"/>
            <a:ext cx="9144000" cy="4846320"/>
          </a:xfrm>
        </p:spPr>
        <p:txBody>
          <a:bodyPr>
            <a:normAutofit/>
          </a:bodyPr>
          <a:lstStyle>
            <a:lvl1pPr marL="0" indent="0">
              <a:buNone/>
              <a:defRPr sz="2200" i="1">
                <a:solidFill>
                  <a:schemeClr val="tx1">
                    <a:lumMod val="50000"/>
                    <a:lumOff val="50000"/>
                  </a:schemeClr>
                </a:solidFill>
              </a:defRPr>
            </a:lvl1pPr>
          </a:lstStyle>
          <a:p>
            <a:r>
              <a:rPr lang="en-US" dirty="0" smtClean="0"/>
              <a:t>Click icon to insert picture. Ideal Image Size: 10 in w x 5.3 in h @ 150 dpi or 1500 </a:t>
            </a:r>
            <a:r>
              <a:rPr lang="en-US" dirty="0" err="1" smtClean="0"/>
              <a:t>px</a:t>
            </a:r>
            <a:r>
              <a:rPr lang="en-US" dirty="0" smtClean="0"/>
              <a:t> w x 795 </a:t>
            </a:r>
            <a:r>
              <a:rPr lang="en-US" dirty="0" err="1" smtClean="0"/>
              <a:t>px</a:t>
            </a:r>
            <a:r>
              <a:rPr lang="en-US" dirty="0" smtClean="0"/>
              <a:t> h @ 150 dpi.</a:t>
            </a:r>
            <a:endParaRPr lang="en-US" dirty="0"/>
          </a:p>
        </p:txBody>
      </p:sp>
      <p:pic>
        <p:nvPicPr>
          <p:cNvPr id="13"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26944" y="6053328"/>
            <a:ext cx="1290108" cy="365125"/>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20" name="Rectangle 19"/>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4"/>
          <p:cNvSpPr>
            <a:spLocks noGrp="1"/>
          </p:cNvSpPr>
          <p:nvPr>
            <p:ph type="body" sz="quarter" idx="13" hasCustomPrompt="1"/>
          </p:nvPr>
        </p:nvSpPr>
        <p:spPr>
          <a:xfrm>
            <a:off x="2560320" y="6675120"/>
            <a:ext cx="3657600" cy="182880"/>
          </a:xfrm>
        </p:spPr>
        <p:txBody>
          <a:bodyPr tIns="0" bIns="0" anchor="ctr" anchorCtr="0">
            <a:noAutofit/>
          </a:bodyPr>
          <a:lstStyle>
            <a:lvl1pPr marL="0" indent="0" algn="r">
              <a:spcBef>
                <a:spcPts val="0"/>
              </a:spcBef>
              <a:buFont typeface="Arial" pitchFamily="34" charset="0"/>
              <a:buNone/>
              <a:defRPr sz="1200" b="1" baseline="0">
                <a:solidFill>
                  <a:schemeClr val="tx1"/>
                </a:solidFill>
                <a:latin typeface="+mn-lt"/>
              </a:defRPr>
            </a:lvl1pPr>
            <a:lvl2pPr marL="457200" indent="0" algn="r">
              <a:buFont typeface="Arial" pitchFamily="34" charset="0"/>
              <a:buNone/>
              <a:defRPr>
                <a:solidFill>
                  <a:schemeClr val="tx2"/>
                </a:solidFill>
              </a:defRPr>
            </a:lvl2pPr>
            <a:lvl3pPr marL="914400" indent="0" algn="r">
              <a:buFont typeface="Arial" pitchFamily="34" charset="0"/>
              <a:buNone/>
              <a:defRPr>
                <a:solidFill>
                  <a:schemeClr val="tx2"/>
                </a:solidFill>
              </a:defRPr>
            </a:lvl3pPr>
            <a:lvl4pPr marL="1371600" indent="0" algn="r">
              <a:buFont typeface="Arial" pitchFamily="34" charset="0"/>
              <a:buNone/>
              <a:defRPr>
                <a:solidFill>
                  <a:schemeClr val="tx2"/>
                </a:solidFill>
              </a:defRPr>
            </a:lvl4pPr>
            <a:lvl5pPr marL="1828800" indent="0" algn="r">
              <a:buFont typeface="Arial" pitchFamily="34" charset="0"/>
              <a:buNone/>
              <a:defRPr>
                <a:solidFill>
                  <a:schemeClr val="tx2"/>
                </a:solidFill>
              </a:defRPr>
            </a:lvl5pPr>
          </a:lstStyle>
          <a:p>
            <a:pPr lvl="0"/>
            <a:r>
              <a:rPr lang="en-US" dirty="0" smtClean="0"/>
              <a:t>CONNECTIONS LEARNING</a:t>
            </a:r>
          </a:p>
        </p:txBody>
      </p:sp>
      <p:sp>
        <p:nvSpPr>
          <p:cNvPr id="16" name="Footer Placeholder 4"/>
          <p:cNvSpPr>
            <a:spLocks noGrp="1"/>
          </p:cNvSpPr>
          <p:nvPr>
            <p:ph type="ftr" sz="quarter" idx="11"/>
          </p:nvPr>
        </p:nvSpPr>
        <p:spPr>
          <a:xfrm>
            <a:off x="914400" y="6446520"/>
            <a:ext cx="7315200" cy="137160"/>
          </a:xfrm>
          <a:prstGeom prst="rect">
            <a:avLst/>
          </a:prstGeom>
        </p:spPr>
        <p:txBody>
          <a:bodyPr tIns="0" bIns="0" anchor="b" anchorCtr="0"/>
          <a:lstStyle>
            <a:lvl1pPr algn="ctr">
              <a:defRPr sz="900"/>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552901333"/>
      </p:ext>
    </p:extLst>
  </p:cSld>
  <p:clrMapOvr>
    <a:masterClrMapping/>
  </p:clrMapOvr>
  <p:timing>
    <p:tnLst>
      <p:par>
        <p:cTn xmlns:p14="http://schemas.microsoft.com/office/powerpoint/2010/main" id="1" dur="indefinite" restart="never" nodeType="tmRoot"/>
      </p:par>
    </p:tnLst>
  </p:timing>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ub-title or Full Screen Image w Title">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0"/>
            <a:ext cx="9144000" cy="6858000"/>
          </a:xfrm>
        </p:spPr>
        <p:txBody>
          <a:bodyPr tIns="91440">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10 in w x 7.5 in h @ 150 dpi or 1500 </a:t>
            </a:r>
            <a:r>
              <a:rPr lang="en-US" dirty="0" err="1" smtClean="0"/>
              <a:t>px</a:t>
            </a:r>
            <a:r>
              <a:rPr lang="en-US" dirty="0" smtClean="0"/>
              <a:t> w x 1125 </a:t>
            </a:r>
            <a:r>
              <a:rPr lang="en-US" dirty="0" err="1" smtClean="0"/>
              <a:t>px</a:t>
            </a:r>
            <a:r>
              <a:rPr lang="en-US" dirty="0" smtClean="0"/>
              <a:t> h @ 150 dpi.</a:t>
            </a:r>
            <a:endParaRPr lang="en-US" dirty="0"/>
          </a:p>
        </p:txBody>
      </p:sp>
      <p:sp>
        <p:nvSpPr>
          <p:cNvPr id="2" name="Title 1"/>
          <p:cNvSpPr>
            <a:spLocks noGrp="1"/>
          </p:cNvSpPr>
          <p:nvPr>
            <p:ph type="ctrTitle" hasCustomPrompt="1"/>
          </p:nvPr>
        </p:nvSpPr>
        <p:spPr>
          <a:xfrm>
            <a:off x="0" y="4297680"/>
            <a:ext cx="7315200" cy="548640"/>
          </a:xfrm>
          <a:solidFill>
            <a:schemeClr val="tx2"/>
          </a:solidFill>
        </p:spPr>
        <p:txBody>
          <a:bodyPr lIns="457200" anchor="ctr" anchorCtr="0">
            <a:normAutofit/>
          </a:bodyPr>
          <a:lstStyle>
            <a:lvl1pPr algn="l">
              <a:defRPr sz="3000" b="1" baseline="0">
                <a:solidFill>
                  <a:schemeClr val="bg1"/>
                </a:solidFill>
              </a:defRPr>
            </a:lvl1pPr>
          </a:lstStyle>
          <a:p>
            <a:r>
              <a:rPr lang="en-US" dirty="0" smtClean="0"/>
              <a:t>Sub-Title, Statement or Description</a:t>
            </a:r>
            <a:endParaRPr lang="en-US" dirty="0"/>
          </a:p>
        </p:txBody>
      </p:sp>
      <p:sp>
        <p:nvSpPr>
          <p:cNvPr id="5" name="Footer Placeholder 4"/>
          <p:cNvSpPr>
            <a:spLocks noGrp="1"/>
          </p:cNvSpPr>
          <p:nvPr>
            <p:ph type="ftr" sz="quarter" idx="11"/>
          </p:nvPr>
        </p:nvSpPr>
        <p:spPr>
          <a:xfrm>
            <a:off x="914400" y="6629400"/>
            <a:ext cx="7315200" cy="182880"/>
          </a:xfrm>
          <a:prstGeom prst="rect">
            <a:avLst/>
          </a:prstGeom>
          <a:solidFill>
            <a:schemeClr val="bg1"/>
          </a:solidFill>
        </p:spPr>
        <p:txBody>
          <a:bodyPr tIns="18288" bIns="18288" anchor="b" anchorCtr="0"/>
          <a:lstStyle>
            <a:lvl1pPr algn="ctr">
              <a:defRPr sz="900">
                <a:solidFill>
                  <a:schemeClr val="tx1">
                    <a:lumMod val="65000"/>
                    <a:lumOff val="35000"/>
                  </a:schemeClr>
                </a:solidFill>
              </a:defRPr>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4280058069"/>
      </p:ext>
    </p:extLst>
  </p:cSld>
  <p:clrMapOvr>
    <a:masterClrMapping/>
  </p:clrMapOvr>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772400" cy="548640"/>
          </a:xfrm>
        </p:spPr>
        <p:txBody>
          <a:bodyPr/>
          <a:lstStyle>
            <a:lvl1pPr>
              <a:defRPr baseline="0"/>
            </a:lvl1pPr>
          </a:lstStyle>
          <a:p>
            <a:r>
              <a:rPr lang="en-US" dirty="0" smtClean="0"/>
              <a:t>SLIDE TITLE</a:t>
            </a:r>
            <a:endParaRPr lang="en-US" dirty="0"/>
          </a:p>
        </p:txBody>
      </p:sp>
      <p:sp>
        <p:nvSpPr>
          <p:cNvPr id="13" name="Content Placeholder 12"/>
          <p:cNvSpPr>
            <a:spLocks noGrp="1"/>
          </p:cNvSpPr>
          <p:nvPr>
            <p:ph sz="quarter" idx="12"/>
          </p:nvPr>
        </p:nvSpPr>
        <p:spPr>
          <a:xfrm>
            <a:off x="685800" y="1463040"/>
            <a:ext cx="77724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2051"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5" name="Rectangle 14"/>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939926132"/>
      </p:ext>
    </p:extLst>
  </p:cSld>
  <p:clrMapOvr>
    <a:masterClrMapping/>
  </p:clrMapOvr>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and Imag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772400" cy="548640"/>
          </a:xfrm>
        </p:spPr>
        <p:txBody>
          <a:bodyPr/>
          <a:lstStyle>
            <a:lvl1pPr>
              <a:defRPr/>
            </a:lvl1pPr>
          </a:lstStyle>
          <a:p>
            <a:r>
              <a:rPr lang="en-US" dirty="0" smtClean="0"/>
              <a:t>SLIDE TITLE</a:t>
            </a:r>
            <a:endParaRPr lang="en-US" dirty="0"/>
          </a:p>
        </p:txBody>
      </p:sp>
      <p:sp>
        <p:nvSpPr>
          <p:cNvPr id="17" name="Text Placeholder 16"/>
          <p:cNvSpPr>
            <a:spLocks noGrp="1"/>
          </p:cNvSpPr>
          <p:nvPr>
            <p:ph type="body" sz="quarter" idx="13"/>
          </p:nvPr>
        </p:nvSpPr>
        <p:spPr>
          <a:xfrm>
            <a:off x="457200" y="1463040"/>
            <a:ext cx="438912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5" name="Picture Placeholder 4"/>
          <p:cNvSpPr>
            <a:spLocks noGrp="1"/>
          </p:cNvSpPr>
          <p:nvPr>
            <p:ph type="pic" sz="quarter" idx="12" hasCustomPrompt="1"/>
          </p:nvPr>
        </p:nvSpPr>
        <p:spPr>
          <a:xfrm>
            <a:off x="4983480" y="1463040"/>
            <a:ext cx="3931920" cy="4572000"/>
          </a:xfrm>
        </p:spPr>
        <p:txBody>
          <a:bodyPr>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4.3 in w x 5 in h @ 150 dpi or 645 </a:t>
            </a:r>
            <a:r>
              <a:rPr lang="en-US" dirty="0" err="1" smtClean="0"/>
              <a:t>px</a:t>
            </a:r>
            <a:r>
              <a:rPr lang="en-US" dirty="0" smtClean="0"/>
              <a:t> w x 750 </a:t>
            </a:r>
            <a:r>
              <a:rPr lang="en-US" dirty="0" err="1" smtClean="0"/>
              <a:t>px</a:t>
            </a:r>
            <a:r>
              <a:rPr lang="en-US" dirty="0" smtClean="0"/>
              <a:t> h @ 150 dpi.</a:t>
            </a:r>
            <a:endParaRPr lang="en-US" dirty="0"/>
          </a:p>
        </p:txBody>
      </p:sp>
      <p:pic>
        <p:nvPicPr>
          <p:cNvPr id="6"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9" name="Rectangle 18"/>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4104657425"/>
      </p:ext>
    </p:extLst>
  </p:cSld>
  <p:clrMapOvr>
    <a:masterClrMapping/>
  </p:clrMapOvr>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and Imag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663440" y="457200"/>
            <a:ext cx="3566160" cy="548640"/>
          </a:xfrm>
        </p:spPr>
        <p:txBody>
          <a:bodyPr/>
          <a:lstStyle>
            <a:lvl1pPr>
              <a:defRPr/>
            </a:lvl1pPr>
          </a:lstStyle>
          <a:p>
            <a:r>
              <a:rPr lang="en-US" dirty="0" smtClean="0"/>
              <a:t>SLIDE TITLE</a:t>
            </a:r>
            <a:endParaRPr lang="en-US" dirty="0"/>
          </a:p>
        </p:txBody>
      </p:sp>
      <p:sp>
        <p:nvSpPr>
          <p:cNvPr id="17" name="Text Placeholder 16"/>
          <p:cNvSpPr>
            <a:spLocks noGrp="1"/>
          </p:cNvSpPr>
          <p:nvPr>
            <p:ph type="body" sz="quarter" idx="13"/>
          </p:nvPr>
        </p:nvSpPr>
        <p:spPr>
          <a:xfrm>
            <a:off x="4663440" y="1463040"/>
            <a:ext cx="4114800" cy="4572000"/>
          </a:xfrm>
        </p:spPr>
        <p:txBody>
          <a:bodyPr>
            <a:normAutofit/>
          </a:bodyPr>
          <a:lstStyle>
            <a:lvl1pPr>
              <a:defRPr sz="2400"/>
            </a:lvl1pPr>
            <a:lvl2pPr>
              <a:defRPr sz="2000"/>
            </a:lvl2pPr>
            <a:lvl3pPr>
              <a:defRPr sz="2000"/>
            </a:lvl3pPr>
            <a:lvl4pPr>
              <a:defRPr sz="180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15" name="Picture Placeholder 4"/>
          <p:cNvSpPr>
            <a:spLocks noGrp="1"/>
          </p:cNvSpPr>
          <p:nvPr>
            <p:ph type="pic" sz="quarter" idx="12" hasCustomPrompt="1"/>
          </p:nvPr>
        </p:nvSpPr>
        <p:spPr>
          <a:xfrm>
            <a:off x="0" y="0"/>
            <a:ext cx="4389120" cy="6583680"/>
          </a:xfrm>
        </p:spPr>
        <p:txBody>
          <a:bodyPr>
            <a:normAutofit/>
          </a:bodyPr>
          <a:lstStyle>
            <a:lvl1pPr marL="0" indent="0">
              <a:buNone/>
              <a:defRPr sz="2200" i="1" baseline="0">
                <a:solidFill>
                  <a:schemeClr val="tx1">
                    <a:lumMod val="50000"/>
                    <a:lumOff val="50000"/>
                  </a:schemeClr>
                </a:solidFill>
              </a:defRPr>
            </a:lvl1pPr>
          </a:lstStyle>
          <a:p>
            <a:r>
              <a:rPr lang="en-US" dirty="0" smtClean="0"/>
              <a:t>Click icon to insert picture. Ideal Image Size: 4.8 in w x 7.2 in h @ 150 dpi or 720 </a:t>
            </a:r>
            <a:r>
              <a:rPr lang="en-US" dirty="0" err="1" smtClean="0"/>
              <a:t>px</a:t>
            </a:r>
            <a:r>
              <a:rPr lang="en-US" dirty="0" smtClean="0"/>
              <a:t> w x 1080 </a:t>
            </a:r>
            <a:r>
              <a:rPr lang="en-US" dirty="0" err="1" smtClean="0"/>
              <a:t>px</a:t>
            </a:r>
            <a:r>
              <a:rPr lang="en-US" dirty="0" smtClean="0"/>
              <a:t> h @ 150 dpi.</a:t>
            </a:r>
            <a:endParaRPr lang="en-US" dirty="0"/>
          </a:p>
        </p:txBody>
      </p:sp>
      <p:pic>
        <p:nvPicPr>
          <p:cNvPr id="6"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9" name="Rectangle 18"/>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ooter Placeholder 2"/>
          <p:cNvSpPr>
            <a:spLocks noGrp="1"/>
          </p:cNvSpPr>
          <p:nvPr>
            <p:ph type="ftr" sz="quarter" idx="11"/>
          </p:nvPr>
        </p:nvSpPr>
        <p:spPr>
          <a:xfrm>
            <a:off x="4663440" y="6309360"/>
            <a:ext cx="4114800" cy="274320"/>
          </a:xfrm>
        </p:spPr>
        <p:txBody>
          <a:bodyPr/>
          <a:lstStyle>
            <a:lvl1pPr>
              <a:defRPr>
                <a:solidFill>
                  <a:schemeClr val="tx1">
                    <a:lumMod val="65000"/>
                    <a:lumOff val="35000"/>
                  </a:schemeClr>
                </a:solidFill>
              </a:defRPr>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4064953448"/>
      </p:ext>
    </p:extLst>
  </p:cSld>
  <p:clrMapOvr>
    <a:masterClrMapping/>
  </p:clrMapOvr>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nd Image">
    <p:spTree>
      <p:nvGrpSpPr>
        <p:cNvPr id="1" name=""/>
        <p:cNvGrpSpPr/>
        <p:nvPr/>
      </p:nvGrpSpPr>
      <p:grpSpPr>
        <a:xfrm>
          <a:off x="0" y="0"/>
          <a:ext cx="0" cy="0"/>
          <a:chOff x="0" y="0"/>
          <a:chExt cx="0" cy="0"/>
        </a:xfrm>
      </p:grpSpPr>
      <p:sp>
        <p:nvSpPr>
          <p:cNvPr id="7" name="Content Placeholder 6"/>
          <p:cNvSpPr>
            <a:spLocks noGrp="1"/>
          </p:cNvSpPr>
          <p:nvPr>
            <p:ph sz="quarter" idx="11"/>
          </p:nvPr>
        </p:nvSpPr>
        <p:spPr>
          <a:xfrm>
            <a:off x="5029200" y="1097280"/>
            <a:ext cx="3749040" cy="4846320"/>
          </a:xfrm>
        </p:spPr>
        <p:txBody>
          <a:bodyPr/>
          <a:lstStyle>
            <a:lvl1pPr marL="0" indent="0">
              <a:buNone/>
              <a:defRPr sz="2400">
                <a:solidFill>
                  <a:schemeClr val="tx2"/>
                </a:solidFill>
              </a:defRPr>
            </a:lvl1pPr>
            <a:lvl2pPr marL="457200" indent="-228600">
              <a:buClrTx/>
              <a:buSzPct val="100000"/>
              <a:buFont typeface="Myriad Pro" pitchFamily="34" charset="0"/>
              <a:buChar char="−"/>
              <a:defRPr sz="2000">
                <a:solidFill>
                  <a:schemeClr val="tx1">
                    <a:lumMod val="75000"/>
                    <a:lumOff val="25000"/>
                  </a:schemeClr>
                </a:solidFill>
              </a:defRPr>
            </a:lvl2pPr>
            <a:lvl3pPr marL="800100" indent="-228600">
              <a:buClrTx/>
              <a:buFont typeface="Arial" pitchFamily="34" charset="0"/>
              <a:buChar char="•"/>
              <a:defRPr sz="2000">
                <a:solidFill>
                  <a:schemeClr val="tx1">
                    <a:lumMod val="75000"/>
                    <a:lumOff val="25000"/>
                  </a:schemeClr>
                </a:solidFill>
              </a:defRPr>
            </a:lvl3pPr>
            <a:lvl4pPr marL="1371600" indent="-228600">
              <a:buFont typeface="Arial" pitchFamily="34" charset="0"/>
              <a:buChar char="•"/>
              <a:defRPr/>
            </a:lvl4pPr>
          </a:lstStyle>
          <a:p>
            <a:pPr lvl="0"/>
            <a:r>
              <a:rPr lang="en-US" smtClean="0"/>
              <a:t>Click to edit Master text styles</a:t>
            </a:r>
          </a:p>
          <a:p>
            <a:pPr lvl="1"/>
            <a:r>
              <a:rPr lang="en-US" smtClean="0"/>
              <a:t>Second level</a:t>
            </a:r>
          </a:p>
          <a:p>
            <a:pPr lvl="2"/>
            <a:r>
              <a:rPr lang="en-US" smtClean="0"/>
              <a:t>Third level</a:t>
            </a:r>
          </a:p>
        </p:txBody>
      </p:sp>
      <p:sp>
        <p:nvSpPr>
          <p:cNvPr id="16" name="Picture Placeholder 15"/>
          <p:cNvSpPr>
            <a:spLocks noGrp="1"/>
          </p:cNvSpPr>
          <p:nvPr>
            <p:ph type="pic" sz="quarter" idx="13" hasCustomPrompt="1"/>
          </p:nvPr>
        </p:nvSpPr>
        <p:spPr>
          <a:xfrm>
            <a:off x="0" y="0"/>
            <a:ext cx="4846320" cy="6583680"/>
          </a:xfrm>
        </p:spPr>
        <p:txBody>
          <a:bodyPr>
            <a:normAutofit/>
          </a:bodyPr>
          <a:lstStyle>
            <a:lvl1pPr marL="0" indent="0">
              <a:buNone/>
              <a:defRPr sz="2200" i="1">
                <a:solidFill>
                  <a:schemeClr val="tx1">
                    <a:lumMod val="50000"/>
                    <a:lumOff val="50000"/>
                  </a:schemeClr>
                </a:solidFill>
              </a:defRPr>
            </a:lvl1pPr>
          </a:lstStyle>
          <a:p>
            <a:r>
              <a:rPr lang="en-US" dirty="0" smtClean="0"/>
              <a:t>Click icon to insert picture. Ideal Image Size: 5.3 in w x 7.2 in h @ 150 dpi or 795 </a:t>
            </a:r>
            <a:r>
              <a:rPr lang="en-US" dirty="0" err="1" smtClean="0"/>
              <a:t>px</a:t>
            </a:r>
            <a:r>
              <a:rPr lang="en-US" dirty="0" smtClean="0"/>
              <a:t> w x 1080 </a:t>
            </a:r>
            <a:r>
              <a:rPr lang="en-US" dirty="0" err="1" smtClean="0"/>
              <a:t>px</a:t>
            </a:r>
            <a:r>
              <a:rPr lang="en-US" dirty="0" smtClean="0"/>
              <a:t> h @ 150 dpi.</a:t>
            </a:r>
            <a:endParaRPr lang="en-US" dirty="0"/>
          </a:p>
        </p:txBody>
      </p:sp>
      <p:pic>
        <p:nvPicPr>
          <p:cNvPr id="13"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8" name="Rectangle 17"/>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Footer Placeholder 1"/>
          <p:cNvSpPr>
            <a:spLocks noGrp="1"/>
          </p:cNvSpPr>
          <p:nvPr>
            <p:ph type="ftr" sz="quarter" idx="15"/>
          </p:nvPr>
        </p:nvSpPr>
        <p:spPr>
          <a:xfrm>
            <a:off x="5029200" y="6309360"/>
            <a:ext cx="3749040" cy="274320"/>
          </a:xfrm>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1255777785"/>
      </p:ext>
    </p:extLst>
  </p:cSld>
  <p:clrMapOvr>
    <a:masterClrMapping/>
  </p:clrMapOvr>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nd Side Ba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57200"/>
            <a:ext cx="7772400" cy="548640"/>
          </a:xfrm>
        </p:spPr>
        <p:txBody>
          <a:bodyPr/>
          <a:lstStyle>
            <a:lvl1pPr>
              <a:defRPr baseline="0"/>
            </a:lvl1pPr>
          </a:lstStyle>
          <a:p>
            <a:r>
              <a:rPr lang="en-US" dirty="0" smtClean="0"/>
              <a:t>SLIDE TITLE</a:t>
            </a:r>
            <a:endParaRPr lang="en-US" dirty="0"/>
          </a:p>
        </p:txBody>
      </p:sp>
      <p:sp>
        <p:nvSpPr>
          <p:cNvPr id="4" name="Text Placeholder 3"/>
          <p:cNvSpPr>
            <a:spLocks noGrp="1"/>
          </p:cNvSpPr>
          <p:nvPr>
            <p:ph type="body" sz="quarter" idx="13"/>
          </p:nvPr>
        </p:nvSpPr>
        <p:spPr>
          <a:xfrm>
            <a:off x="457200" y="1463040"/>
            <a:ext cx="2514600" cy="4572000"/>
          </a:xfrm>
        </p:spPr>
        <p:txBody>
          <a:bodyPr>
            <a:normAutofit/>
          </a:bodyPr>
          <a:lstStyle>
            <a:lvl1pPr marL="0" indent="0">
              <a:buNone/>
              <a:defRPr sz="2200">
                <a:solidFill>
                  <a:schemeClr val="accent3"/>
                </a:solidFill>
              </a:defRPr>
            </a:lvl1pPr>
            <a:lvl2pPr marL="361950" indent="-233363">
              <a:defRPr sz="1800"/>
            </a:lvl2pPr>
            <a:lvl3pPr marL="681038" indent="-228600">
              <a:defRPr sz="1800"/>
            </a:lvl3pPr>
          </a:lstStyle>
          <a:p>
            <a:pPr lvl="0"/>
            <a:r>
              <a:rPr lang="en-US" smtClean="0"/>
              <a:t>Click to edit Master text styles</a:t>
            </a:r>
          </a:p>
          <a:p>
            <a:pPr lvl="1"/>
            <a:r>
              <a:rPr lang="en-US" smtClean="0"/>
              <a:t>Second level</a:t>
            </a:r>
          </a:p>
          <a:p>
            <a:pPr lvl="2"/>
            <a:r>
              <a:rPr lang="en-US" smtClean="0"/>
              <a:t>Third level</a:t>
            </a:r>
          </a:p>
        </p:txBody>
      </p:sp>
      <p:sp>
        <p:nvSpPr>
          <p:cNvPr id="13" name="Content Placeholder 12"/>
          <p:cNvSpPr>
            <a:spLocks noGrp="1"/>
          </p:cNvSpPr>
          <p:nvPr>
            <p:ph sz="quarter" idx="12"/>
          </p:nvPr>
        </p:nvSpPr>
        <p:spPr>
          <a:xfrm>
            <a:off x="3200400" y="1463040"/>
            <a:ext cx="5486400" cy="4572000"/>
          </a:xfrm>
        </p:spPr>
        <p:txBody>
          <a:bodyPr>
            <a:normAutofit/>
          </a:bodyPr>
          <a:lstStyle>
            <a:lvl1pPr>
              <a:defRPr sz="2400"/>
            </a:lvl1pPr>
            <a:lvl2pPr>
              <a:defRPr sz="2000"/>
            </a:lvl2pPr>
            <a:lvl3pPr>
              <a:defRPr sz="2000"/>
            </a:lvl3pPr>
            <a:lvl4pPr>
              <a:defRPr sz="1800"/>
            </a:lvl4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pic>
        <p:nvPicPr>
          <p:cNvPr id="2051" name="Logo"/>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229600" y="502920"/>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0" y="6583680"/>
            <a:ext cx="6400800" cy="2743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userDrawn="1"/>
        </p:nvSpPr>
        <p:spPr>
          <a:xfrm>
            <a:off x="6400800" y="6583680"/>
            <a:ext cx="1371600" cy="274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15" name="Rectangle 14"/>
          <p:cNvSpPr/>
          <p:nvPr userDrawn="1"/>
        </p:nvSpPr>
        <p:spPr>
          <a:xfrm>
            <a:off x="7772400" y="6583680"/>
            <a:ext cx="685800" cy="27432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userDrawn="1"/>
        </p:nvSpPr>
        <p:spPr>
          <a:xfrm>
            <a:off x="8458200" y="6583680"/>
            <a:ext cx="228600" cy="2743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8686800" y="6583680"/>
            <a:ext cx="457200" cy="27432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ooter Placeholder 2"/>
          <p:cNvSpPr>
            <a:spLocks noGrp="1"/>
          </p:cNvSpPr>
          <p:nvPr>
            <p:ph type="ftr" sz="quarter" idx="11"/>
          </p:nvPr>
        </p:nvSpPr>
        <p:spPr>
          <a:xfrm>
            <a:off x="685800" y="6309360"/>
            <a:ext cx="7772400" cy="274320"/>
          </a:xfrm>
        </p:spPr>
        <p:txBody>
          <a:bodyPr/>
          <a:lstStyle/>
          <a:p>
            <a:r>
              <a:rPr lang="en-US" smtClean="0"/>
              <a:t>© 2014 Connections Education LLC. All Rights Reserved.</a:t>
            </a:r>
            <a:endParaRPr lang="en-US" dirty="0"/>
          </a:p>
        </p:txBody>
      </p:sp>
      <p:cxnSp>
        <p:nvCxnSpPr>
          <p:cNvPr id="20" name="Straight Connector 19"/>
          <p:cNvCxnSpPr/>
          <p:nvPr userDrawn="1"/>
        </p:nvCxnSpPr>
        <p:spPr>
          <a:xfrm>
            <a:off x="3017520" y="1371600"/>
            <a:ext cx="0" cy="484632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2248466"/>
      </p:ext>
    </p:extLst>
  </p:cSld>
  <p:clrMapOvr>
    <a:masterClrMapping/>
  </p:clrMapOvr>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001000" cy="548640"/>
          </a:xfrm>
          <a:prstGeom prst="rect">
            <a:avLst/>
          </a:prstGeom>
        </p:spPr>
        <p:txBody>
          <a:bodyPr vert="horz" lIns="91440" tIns="0" rIns="91440" bIns="0" rtlCol="0" anchor="ctr">
            <a:noAutofit/>
          </a:bodyPr>
          <a:lstStyle/>
          <a:p>
            <a:r>
              <a:rPr lang="en-US" dirty="0" smtClean="0"/>
              <a:t>SLIDE TITLE</a:t>
            </a:r>
            <a:endParaRPr lang="en-US" dirty="0"/>
          </a:p>
        </p:txBody>
      </p:sp>
      <p:sp>
        <p:nvSpPr>
          <p:cNvPr id="3" name="Text Placeholder 2"/>
          <p:cNvSpPr>
            <a:spLocks noGrp="1"/>
          </p:cNvSpPr>
          <p:nvPr>
            <p:ph type="body" idx="1"/>
          </p:nvPr>
        </p:nvSpPr>
        <p:spPr>
          <a:xfrm>
            <a:off x="685800" y="1463039"/>
            <a:ext cx="7772400" cy="45720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6" name="Footer Placeholder 4"/>
          <p:cNvSpPr>
            <a:spLocks noGrp="1"/>
          </p:cNvSpPr>
          <p:nvPr>
            <p:ph type="ftr" sz="quarter" idx="3"/>
          </p:nvPr>
        </p:nvSpPr>
        <p:spPr>
          <a:xfrm>
            <a:off x="685800" y="6309360"/>
            <a:ext cx="5486400" cy="274320"/>
          </a:xfrm>
          <a:prstGeom prst="rect">
            <a:avLst/>
          </a:prstGeom>
        </p:spPr>
        <p:txBody>
          <a:bodyPr tIns="18288" bIns="18288" anchor="b" anchorCtr="0"/>
          <a:lstStyle>
            <a:lvl1pPr algn="ctr">
              <a:defRPr sz="900">
                <a:solidFill>
                  <a:schemeClr val="tx1">
                    <a:lumMod val="65000"/>
                    <a:lumOff val="35000"/>
                  </a:schemeClr>
                </a:solidFill>
              </a:defRPr>
            </a:lvl1pPr>
          </a:lstStyle>
          <a:p>
            <a:r>
              <a:rPr lang="en-US" smtClean="0"/>
              <a:t>© 2014 Connections Education LLC. All Rights Reserved.</a:t>
            </a:r>
            <a:endParaRPr lang="en-US" dirty="0"/>
          </a:p>
        </p:txBody>
      </p:sp>
    </p:spTree>
    <p:extLst>
      <p:ext uri="{BB962C8B-B14F-4D97-AF65-F5344CB8AC3E}">
        <p14:creationId xmlns:p14="http://schemas.microsoft.com/office/powerpoint/2010/main" val="3657217738"/>
      </p:ext>
    </p:extLst>
  </p:cSld>
  <p:clrMap bg1="lt1" tx1="dk1" bg2="lt2" tx2="dk2" accent1="accent1" accent2="accent2" accent3="accent3" accent4="accent4" accent5="accent5" accent6="accent6" hlink="hlink" folHlink="folHlink"/>
  <p:sldLayoutIdLst>
    <p:sldLayoutId id="2147483661" r:id="rId1"/>
    <p:sldLayoutId id="2147483676" r:id="rId2"/>
    <p:sldLayoutId id="2147483690" r:id="rId3"/>
    <p:sldLayoutId id="2147483685" r:id="rId4"/>
    <p:sldLayoutId id="2147483678" r:id="rId5"/>
    <p:sldLayoutId id="2147483679" r:id="rId6"/>
    <p:sldLayoutId id="2147483691" r:id="rId7"/>
    <p:sldLayoutId id="2147483682" r:id="rId8"/>
    <p:sldLayoutId id="2147483692" r:id="rId9"/>
    <p:sldLayoutId id="2147483693" r:id="rId10"/>
    <p:sldLayoutId id="2147483683" r:id="rId11"/>
    <p:sldLayoutId id="2147483684" r:id="rId12"/>
    <p:sldLayoutId id="2147483686" r:id="rId13"/>
    <p:sldLayoutId id="2147483688" r:id="rId14"/>
    <p:sldLayoutId id="2147483687" r:id="rId15"/>
    <p:sldLayoutId id="2147483672" r:id="rId16"/>
    <p:sldLayoutId id="2147483673" r:id="rId17"/>
  </p:sldLayoutIdLst>
  <p:timing>
    <p:tnLst>
      <p:par>
        <p:cTn xmlns:p14="http://schemas.microsoft.com/office/powerpoint/2010/main" id="1" dur="indefinite" restart="never" nodeType="tmRoot"/>
      </p:par>
    </p:tnLst>
  </p:timing>
  <p:hf sldNum="0" hdr="0" ftr="0" dt="0"/>
  <p:txStyles>
    <p:titleStyle>
      <a:lvl1pPr algn="l" defTabSz="914400" rtl="0" eaLnBrk="1" latinLnBrk="0" hangingPunct="1">
        <a:spcBef>
          <a:spcPct val="0"/>
        </a:spcBef>
        <a:buNone/>
        <a:defRPr sz="3600" b="1" i="0" u="none" kern="1200" baseline="0">
          <a:solidFill>
            <a:schemeClr val="tx2"/>
          </a:solidFill>
          <a:latin typeface="+mj-lt"/>
          <a:ea typeface="+mj-ea"/>
          <a:cs typeface="+mj-cs"/>
        </a:defRPr>
      </a:lvl1pPr>
    </p:titleStyle>
    <p:bodyStyle>
      <a:lvl1pPr marL="342900" indent="-342900" algn="l" defTabSz="914400" rtl="0" eaLnBrk="1" latinLnBrk="0" hangingPunct="1">
        <a:spcBef>
          <a:spcPts val="1800"/>
        </a:spcBef>
        <a:buClr>
          <a:schemeClr val="accent1"/>
        </a:buClr>
        <a:buFont typeface="Wingdings" pitchFamily="2" charset="2"/>
        <a:buChar char="§"/>
        <a:defRPr sz="2800" kern="1200">
          <a:solidFill>
            <a:schemeClr val="tx1"/>
          </a:solidFill>
          <a:latin typeface="+mn-lt"/>
          <a:ea typeface="+mn-ea"/>
          <a:cs typeface="+mn-cs"/>
        </a:defRPr>
      </a:lvl1pPr>
      <a:lvl2pPr marL="742950" indent="-285750" algn="l" defTabSz="914400" rtl="0" eaLnBrk="1" latinLnBrk="0" hangingPunct="1">
        <a:spcBef>
          <a:spcPts val="300"/>
        </a:spcBef>
        <a:buClrTx/>
        <a:buSzPct val="90000"/>
        <a:buFont typeface="Arial" pitchFamily="34" charset="0"/>
        <a:buChar char="–"/>
        <a:defRPr sz="2200" b="0" i="0" u="none" kern="1200">
          <a:solidFill>
            <a:schemeClr val="tx1">
              <a:lumMod val="65000"/>
              <a:lumOff val="35000"/>
            </a:schemeClr>
          </a:solidFill>
          <a:latin typeface="+mn-lt"/>
          <a:ea typeface="+mn-ea"/>
          <a:cs typeface="+mn-cs"/>
        </a:defRPr>
      </a:lvl2pPr>
      <a:lvl3pPr marL="1143000" indent="-228600" algn="l" defTabSz="914400" rtl="0" eaLnBrk="1" latinLnBrk="0" hangingPunct="1">
        <a:spcBef>
          <a:spcPts val="300"/>
        </a:spcBef>
        <a:buClrTx/>
        <a:buFont typeface="Arial" pitchFamily="34" charset="0"/>
        <a:buChar char="•"/>
        <a:defRPr sz="2000" kern="1200">
          <a:solidFill>
            <a:schemeClr val="tx1">
              <a:lumMod val="65000"/>
              <a:lumOff val="35000"/>
            </a:schemeClr>
          </a:solidFill>
          <a:latin typeface="+mn-lt"/>
          <a:ea typeface="+mn-ea"/>
          <a:cs typeface="+mn-cs"/>
        </a:defRPr>
      </a:lvl3pPr>
      <a:lvl4pPr marL="1600200" indent="-228600" algn="l" defTabSz="914400" rtl="0" eaLnBrk="1" latinLnBrk="0" hangingPunct="1">
        <a:spcBef>
          <a:spcPts val="300"/>
        </a:spcBef>
        <a:buFont typeface="Arial" pitchFamily="34" charset="0"/>
        <a:buChar char="–"/>
        <a:defRPr sz="1800" kern="1200">
          <a:solidFill>
            <a:schemeClr val="tx1">
              <a:lumMod val="65000"/>
              <a:lumOff val="3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5.xml"/><Relationship Id="rId2"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png"/><Relationship Id="rId3" Type="http://schemas.openxmlformats.org/officeDocument/2006/relationships/hyperlink" Target="http://pubs.usgs.gov/fs/fs-031-0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quarter" idx="12"/>
          </p:nvPr>
        </p:nvSpPr>
        <p:spPr/>
        <p:txBody>
          <a:bodyPr/>
          <a:lstStyle/>
          <a:p>
            <a:pPr marL="0" indent="0" algn="just">
              <a:buNone/>
            </a:pPr>
            <a:r>
              <a:rPr lang="en-US" dirty="0" smtClean="0"/>
              <a:t>This material is based upon work supported by the National Science Foundation through the Florida Coastal Everglades Long-Term Ecological Research Program and in collaboration with Florida International University and Everglades National Park.</a:t>
            </a:r>
          </a:p>
          <a:p>
            <a:pPr marL="0" indent="0">
              <a:buNone/>
            </a:pPr>
            <a:endParaRPr lang="en-US" dirty="0"/>
          </a:p>
        </p:txBody>
      </p:sp>
      <p:sp>
        <p:nvSpPr>
          <p:cNvPr id="6" name="Footer Placeholder 5"/>
          <p:cNvSpPr>
            <a:spLocks noGrp="1"/>
          </p:cNvSpPr>
          <p:nvPr>
            <p:ph type="ftr" sz="quarter" idx="11"/>
          </p:nvPr>
        </p:nvSpPr>
        <p:spPr/>
        <p:txBody>
          <a:bodyPr/>
          <a:lstStyle/>
          <a:p>
            <a:r>
              <a:rPr lang="en-US" smtClean="0"/>
              <a:t>© 2014 Connections Education LLC. All Rights Reserved.</a:t>
            </a:r>
            <a:endParaRPr lang="en-US" dirty="0"/>
          </a:p>
        </p:txBody>
      </p:sp>
      <p:pic>
        <p:nvPicPr>
          <p:cNvPr id="11" name="Picture 10"/>
          <p:cNvPicPr>
            <a:picLocks noChangeAspect="1"/>
          </p:cNvPicPr>
          <p:nvPr/>
        </p:nvPicPr>
        <p:blipFill>
          <a:blip r:embed="rId2"/>
          <a:stretch>
            <a:fillRect/>
          </a:stretch>
        </p:blipFill>
        <p:spPr>
          <a:xfrm>
            <a:off x="0" y="0"/>
            <a:ext cx="1460500" cy="1143000"/>
          </a:xfrm>
          <a:prstGeom prst="rect">
            <a:avLst/>
          </a:prstGeom>
        </p:spPr>
      </p:pic>
      <p:pic>
        <p:nvPicPr>
          <p:cNvPr id="12" name="Picture 11"/>
          <p:cNvPicPr>
            <a:picLocks noChangeAspect="1"/>
          </p:cNvPicPr>
          <p:nvPr/>
        </p:nvPicPr>
        <p:blipFill>
          <a:blip r:embed="rId3"/>
          <a:stretch>
            <a:fillRect/>
          </a:stretch>
        </p:blipFill>
        <p:spPr>
          <a:xfrm>
            <a:off x="239440" y="4734560"/>
            <a:ext cx="1574800" cy="1574800"/>
          </a:xfrm>
          <a:prstGeom prst="rect">
            <a:avLst/>
          </a:prstGeom>
        </p:spPr>
      </p:pic>
      <p:pic>
        <p:nvPicPr>
          <p:cNvPr id="13" name="Picture 12"/>
          <p:cNvPicPr>
            <a:picLocks noChangeAspect="1"/>
          </p:cNvPicPr>
          <p:nvPr/>
        </p:nvPicPr>
        <p:blipFill>
          <a:blip r:embed="rId4"/>
          <a:stretch>
            <a:fillRect/>
          </a:stretch>
        </p:blipFill>
        <p:spPr>
          <a:xfrm>
            <a:off x="7689720" y="0"/>
            <a:ext cx="1454279" cy="1463040"/>
          </a:xfrm>
          <a:prstGeom prst="rect">
            <a:avLst/>
          </a:prstGeom>
        </p:spPr>
      </p:pic>
      <p:pic>
        <p:nvPicPr>
          <p:cNvPr id="14" name="Picture 13"/>
          <p:cNvPicPr>
            <a:picLocks noChangeAspect="1"/>
          </p:cNvPicPr>
          <p:nvPr/>
        </p:nvPicPr>
        <p:blipFill>
          <a:blip r:embed="rId5"/>
          <a:stretch>
            <a:fillRect/>
          </a:stretch>
        </p:blipFill>
        <p:spPr>
          <a:xfrm>
            <a:off x="7872493" y="5061438"/>
            <a:ext cx="1171413" cy="1522242"/>
          </a:xfrm>
          <a:prstGeom prst="rect">
            <a:avLst/>
          </a:prstGeom>
        </p:spPr>
      </p:pic>
    </p:spTree>
    <p:extLst>
      <p:ext uri="{BB962C8B-B14F-4D97-AF65-F5344CB8AC3E}">
        <p14:creationId xmlns:p14="http://schemas.microsoft.com/office/powerpoint/2010/main" val="3492256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sz="quarter" idx="12"/>
          </p:nvPr>
        </p:nvPicPr>
        <p:blipFill>
          <a:blip r:embed="rId3"/>
          <a:srcRect l="6417" r="6417"/>
          <a:stretch>
            <a:fillRect/>
          </a:stretch>
        </p:blipFill>
        <p:spPr>
          <a:xfrm>
            <a:off x="0" y="4198596"/>
            <a:ext cx="4081635" cy="2400962"/>
          </a:xfrm>
        </p:spPr>
      </p:pic>
      <p:pic>
        <p:nvPicPr>
          <p:cNvPr id="5" name="Picture 4"/>
          <p:cNvPicPr>
            <a:picLocks noChangeAspect="1"/>
          </p:cNvPicPr>
          <p:nvPr/>
        </p:nvPicPr>
        <p:blipFill>
          <a:blip r:embed="rId4"/>
          <a:stretch>
            <a:fillRect/>
          </a:stretch>
        </p:blipFill>
        <p:spPr>
          <a:xfrm>
            <a:off x="4627548" y="0"/>
            <a:ext cx="4516452" cy="5464349"/>
          </a:xfrm>
          <a:prstGeom prst="rect">
            <a:avLst/>
          </a:prstGeom>
        </p:spPr>
      </p:pic>
      <p:pic>
        <p:nvPicPr>
          <p:cNvPr id="6" name="Picture 5"/>
          <p:cNvPicPr>
            <a:picLocks noChangeAspect="1"/>
          </p:cNvPicPr>
          <p:nvPr/>
        </p:nvPicPr>
        <p:blipFill>
          <a:blip r:embed="rId5"/>
          <a:stretch>
            <a:fillRect/>
          </a:stretch>
        </p:blipFill>
        <p:spPr>
          <a:xfrm>
            <a:off x="0" y="0"/>
            <a:ext cx="4337437" cy="3253078"/>
          </a:xfrm>
          <a:prstGeom prst="rect">
            <a:avLst/>
          </a:prstGeom>
        </p:spPr>
      </p:pic>
      <p:sp>
        <p:nvSpPr>
          <p:cNvPr id="7" name="TextBox 6"/>
          <p:cNvSpPr txBox="1"/>
          <p:nvPr/>
        </p:nvSpPr>
        <p:spPr>
          <a:xfrm>
            <a:off x="282236" y="3253078"/>
            <a:ext cx="3404470" cy="276999"/>
          </a:xfrm>
          <a:prstGeom prst="rect">
            <a:avLst/>
          </a:prstGeom>
          <a:noFill/>
        </p:spPr>
        <p:txBody>
          <a:bodyPr wrap="square" rtlCol="0">
            <a:spAutoFit/>
          </a:bodyPr>
          <a:lstStyle/>
          <a:p>
            <a:r>
              <a:rPr lang="en-US" sz="1200" dirty="0"/>
              <a:t>Source: http://</a:t>
            </a:r>
            <a:r>
              <a:rPr lang="en-US" sz="1200" dirty="0" err="1"/>
              <a:t>soundwaves.usgs.gov</a:t>
            </a:r>
            <a:r>
              <a:rPr lang="en-US" sz="1200" dirty="0"/>
              <a:t>/2006/02/</a:t>
            </a:r>
          </a:p>
        </p:txBody>
      </p:sp>
      <p:sp>
        <p:nvSpPr>
          <p:cNvPr id="8" name="TextBox 7"/>
          <p:cNvSpPr txBox="1"/>
          <p:nvPr/>
        </p:nvSpPr>
        <p:spPr>
          <a:xfrm>
            <a:off x="4627548" y="5464349"/>
            <a:ext cx="4333440" cy="261610"/>
          </a:xfrm>
          <a:prstGeom prst="rect">
            <a:avLst/>
          </a:prstGeom>
          <a:noFill/>
        </p:spPr>
        <p:txBody>
          <a:bodyPr wrap="square" rtlCol="0">
            <a:spAutoFit/>
          </a:bodyPr>
          <a:lstStyle/>
          <a:p>
            <a:r>
              <a:rPr lang="en-US" sz="1100" dirty="0"/>
              <a:t>Source: http://</a:t>
            </a:r>
            <a:r>
              <a:rPr lang="en-US" sz="1100" dirty="0" err="1"/>
              <a:t>sofia.usgs.gov</a:t>
            </a:r>
            <a:r>
              <a:rPr lang="en-US" sz="1100" dirty="0"/>
              <a:t>/publications/papers/</a:t>
            </a:r>
            <a:r>
              <a:rPr lang="en-US" sz="1100" dirty="0" err="1"/>
              <a:t>hurricane_sed</a:t>
            </a:r>
            <a:r>
              <a:rPr lang="en-US" sz="1100" dirty="0"/>
              <a:t>/</a:t>
            </a:r>
          </a:p>
        </p:txBody>
      </p:sp>
    </p:spTree>
    <p:extLst>
      <p:ext uri="{BB962C8B-B14F-4D97-AF65-F5344CB8AC3E}">
        <p14:creationId xmlns:p14="http://schemas.microsoft.com/office/powerpoint/2010/main" val="27016204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Was there any impact from storm surge? </a:t>
            </a:r>
            <a:endParaRPr lang="en-US" dirty="0"/>
          </a:p>
        </p:txBody>
      </p:sp>
      <p:sp>
        <p:nvSpPr>
          <p:cNvPr id="3" name="Content Placeholder 2"/>
          <p:cNvSpPr>
            <a:spLocks noGrp="1"/>
          </p:cNvSpPr>
          <p:nvPr>
            <p:ph sz="quarter" idx="12"/>
          </p:nvPr>
        </p:nvSpPr>
        <p:spPr/>
        <p:txBody>
          <a:bodyPr/>
          <a:lstStyle/>
          <a:p>
            <a:r>
              <a:rPr lang="en-US" dirty="0" smtClean="0">
                <a:latin typeface="+mj-lt"/>
              </a:rPr>
              <a:t>Dumped </a:t>
            </a:r>
            <a:r>
              <a:rPr lang="en-US" dirty="0">
                <a:latin typeface="+mj-lt"/>
              </a:rPr>
              <a:t>marine sediment (including phosphorus) in the mangrove forests of the </a:t>
            </a:r>
            <a:r>
              <a:rPr lang="en-US" dirty="0" smtClean="0">
                <a:latin typeface="+mj-lt"/>
              </a:rPr>
              <a:t>Everglades</a:t>
            </a:r>
          </a:p>
          <a:p>
            <a:r>
              <a:rPr lang="en-US" dirty="0" smtClean="0">
                <a:latin typeface="+mj-lt"/>
              </a:rPr>
              <a:t>There </a:t>
            </a:r>
            <a:r>
              <a:rPr lang="en-US" dirty="0">
                <a:latin typeface="+mj-lt"/>
              </a:rPr>
              <a:t>was a loss of canopy leaves in the mangrove forests, and subsequently a loss of leaf litter on the forest floor</a:t>
            </a:r>
            <a:r>
              <a:rPr lang="en-US" dirty="0" smtClean="0">
                <a:latin typeface="+mj-lt"/>
              </a:rPr>
              <a:t>.</a:t>
            </a:r>
          </a:p>
          <a:p>
            <a:r>
              <a:rPr lang="en-US" dirty="0" smtClean="0">
                <a:latin typeface="+mj-lt"/>
              </a:rPr>
              <a:t>Reduced net ecosystem productivity (NEP)</a:t>
            </a:r>
          </a:p>
          <a:p>
            <a:endParaRPr lang="en-US" dirty="0">
              <a:latin typeface="+mj-lt"/>
            </a:endParaRPr>
          </a:p>
        </p:txBody>
      </p:sp>
    </p:spTree>
    <p:extLst>
      <p:ext uri="{BB962C8B-B14F-4D97-AF65-F5344CB8AC3E}">
        <p14:creationId xmlns:p14="http://schemas.microsoft.com/office/powerpoint/2010/main" val="190862795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Gross and Net Primary Productivity</a:t>
            </a:r>
            <a:endParaRPr lang="en-US" dirty="0"/>
          </a:p>
        </p:txBody>
      </p:sp>
      <p:sp>
        <p:nvSpPr>
          <p:cNvPr id="3" name="Content Placeholder 2"/>
          <p:cNvSpPr>
            <a:spLocks noGrp="1"/>
          </p:cNvSpPr>
          <p:nvPr>
            <p:ph sz="quarter" idx="12"/>
          </p:nvPr>
        </p:nvSpPr>
        <p:spPr/>
        <p:txBody>
          <a:bodyPr>
            <a:normAutofit fontScale="85000" lnSpcReduction="20000"/>
          </a:bodyPr>
          <a:lstStyle/>
          <a:p>
            <a:r>
              <a:rPr lang="en-US" dirty="0" smtClean="0">
                <a:latin typeface="+mj-lt"/>
              </a:rPr>
              <a:t>Gross Primary Productivity: The rate at which photosynthesis occurs.   </a:t>
            </a:r>
          </a:p>
          <a:p>
            <a:pPr lvl="1"/>
            <a:r>
              <a:rPr lang="en-US" dirty="0" smtClean="0">
                <a:latin typeface="+mj-lt"/>
              </a:rPr>
              <a:t>The total amount of CO</a:t>
            </a:r>
            <a:r>
              <a:rPr lang="en-US" baseline="-25000" dirty="0" smtClean="0">
                <a:latin typeface="+mj-lt"/>
              </a:rPr>
              <a:t>2</a:t>
            </a:r>
            <a:r>
              <a:rPr lang="en-US" dirty="0" smtClean="0">
                <a:latin typeface="+mj-lt"/>
              </a:rPr>
              <a:t> that is fixed by the plant in photosynthesis in a given amount of time. </a:t>
            </a:r>
          </a:p>
          <a:p>
            <a:pPr marL="514350" indent="-457200"/>
            <a:r>
              <a:rPr lang="en-US" dirty="0" smtClean="0">
                <a:latin typeface="+mj-lt"/>
              </a:rPr>
              <a:t>However, since plants use some of this energy themselves for cellular respiration, it is not a measure of what is available for the food web. </a:t>
            </a:r>
          </a:p>
          <a:p>
            <a:pPr marL="514350" indent="-457200"/>
            <a:r>
              <a:rPr lang="en-US" dirty="0" smtClean="0">
                <a:latin typeface="+mj-lt"/>
              </a:rPr>
              <a:t>Net Primary Productivity: </a:t>
            </a:r>
            <a:r>
              <a:rPr lang="en-US" dirty="0">
                <a:latin typeface="+mj-lt"/>
              </a:rPr>
              <a:t>the difference between gross primary productivity and cellular respiration. </a:t>
            </a:r>
            <a:endParaRPr lang="en-US" dirty="0" smtClean="0">
              <a:latin typeface="+mj-lt"/>
            </a:endParaRPr>
          </a:p>
          <a:p>
            <a:pPr marL="514350" indent="-457200"/>
            <a:r>
              <a:rPr lang="en-US" dirty="0">
                <a:solidFill>
                  <a:srgbClr val="000000"/>
                </a:solidFill>
                <a:latin typeface="+mj-lt"/>
              </a:rPr>
              <a:t>The </a:t>
            </a:r>
            <a:r>
              <a:rPr lang="en-US" dirty="0" smtClean="0">
                <a:solidFill>
                  <a:srgbClr val="000000"/>
                </a:solidFill>
                <a:latin typeface="+mj-lt"/>
              </a:rPr>
              <a:t>NPP </a:t>
            </a:r>
            <a:r>
              <a:rPr lang="en-US" dirty="0">
                <a:solidFill>
                  <a:srgbClr val="000000"/>
                </a:solidFill>
                <a:latin typeface="+mj-lt"/>
              </a:rPr>
              <a:t>provides the energy at the base of the food chain. </a:t>
            </a:r>
            <a:r>
              <a:rPr lang="en-US" dirty="0" smtClean="0">
                <a:solidFill>
                  <a:srgbClr val="000000"/>
                </a:solidFill>
                <a:latin typeface="+mj-lt"/>
              </a:rPr>
              <a:t>The </a:t>
            </a:r>
            <a:r>
              <a:rPr lang="en-US" dirty="0">
                <a:solidFill>
                  <a:srgbClr val="000000"/>
                </a:solidFill>
                <a:latin typeface="+mj-lt"/>
              </a:rPr>
              <a:t>biomass represented by the </a:t>
            </a:r>
            <a:r>
              <a:rPr lang="en-US" dirty="0" smtClean="0">
                <a:solidFill>
                  <a:srgbClr val="000000"/>
                </a:solidFill>
                <a:latin typeface="+mj-lt"/>
              </a:rPr>
              <a:t>NPP </a:t>
            </a:r>
            <a:r>
              <a:rPr lang="en-US" dirty="0">
                <a:solidFill>
                  <a:srgbClr val="000000"/>
                </a:solidFill>
                <a:latin typeface="+mj-lt"/>
              </a:rPr>
              <a:t>is available as </a:t>
            </a:r>
            <a:r>
              <a:rPr lang="en-US" dirty="0" smtClean="0">
                <a:solidFill>
                  <a:srgbClr val="000000"/>
                </a:solidFill>
                <a:latin typeface="+mj-lt"/>
              </a:rPr>
              <a:t>energy and nutrients for secondary consumers.</a:t>
            </a:r>
          </a:p>
        </p:txBody>
      </p:sp>
    </p:spTree>
    <p:extLst>
      <p:ext uri="{BB962C8B-B14F-4D97-AF65-F5344CB8AC3E}">
        <p14:creationId xmlns:p14="http://schemas.microsoft.com/office/powerpoint/2010/main" val="1016444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 Ecosystem Productivity	</a:t>
            </a:r>
            <a:endParaRPr lang="en-US" dirty="0"/>
          </a:p>
        </p:txBody>
      </p:sp>
      <p:sp>
        <p:nvSpPr>
          <p:cNvPr id="3" name="Content Placeholder 2"/>
          <p:cNvSpPr>
            <a:spLocks noGrp="1"/>
          </p:cNvSpPr>
          <p:nvPr>
            <p:ph sz="quarter" idx="12"/>
          </p:nvPr>
        </p:nvSpPr>
        <p:spPr/>
        <p:txBody>
          <a:bodyPr>
            <a:normAutofit lnSpcReduction="10000"/>
          </a:bodyPr>
          <a:lstStyle/>
          <a:p>
            <a:r>
              <a:rPr lang="en-US" b="1" dirty="0">
                <a:latin typeface="+mj-lt"/>
              </a:rPr>
              <a:t>Net Ecosystem </a:t>
            </a:r>
            <a:r>
              <a:rPr lang="en-US" b="1" dirty="0" smtClean="0">
                <a:latin typeface="+mj-lt"/>
              </a:rPr>
              <a:t>Productivity</a:t>
            </a:r>
            <a:r>
              <a:rPr lang="en-US" dirty="0" smtClean="0">
                <a:latin typeface="+mj-lt"/>
              </a:rPr>
              <a:t> </a:t>
            </a:r>
            <a:r>
              <a:rPr lang="en-US" dirty="0">
                <a:latin typeface="+mj-lt"/>
              </a:rPr>
              <a:t>(NEP) is a measurement of the net gain (or loss) of </a:t>
            </a:r>
            <a:r>
              <a:rPr lang="en-US" dirty="0" smtClean="0">
                <a:latin typeface="+mj-lt"/>
              </a:rPr>
              <a:t>energy </a:t>
            </a:r>
            <a:r>
              <a:rPr lang="en-US" b="1" dirty="0" smtClean="0">
                <a:latin typeface="+mj-lt"/>
              </a:rPr>
              <a:t>(carbon) </a:t>
            </a:r>
            <a:r>
              <a:rPr lang="en-US" dirty="0">
                <a:latin typeface="+mj-lt"/>
              </a:rPr>
              <a:t>in a system over a period of time. </a:t>
            </a:r>
            <a:endParaRPr lang="en-US" dirty="0" smtClean="0">
              <a:latin typeface="+mj-lt"/>
            </a:endParaRPr>
          </a:p>
          <a:p>
            <a:r>
              <a:rPr lang="en-US" dirty="0" smtClean="0">
                <a:latin typeface="+mj-lt"/>
              </a:rPr>
              <a:t>Positive NEP indicates that the ecosystem is sequestering carbon (plants are photosynthesizing and growing) </a:t>
            </a:r>
          </a:p>
          <a:p>
            <a:r>
              <a:rPr lang="en-US" dirty="0" smtClean="0">
                <a:latin typeface="+mj-lt"/>
              </a:rPr>
              <a:t>Negative NEP indicates that the ecosystem is </a:t>
            </a:r>
            <a:r>
              <a:rPr lang="en-US" dirty="0" smtClean="0">
                <a:solidFill>
                  <a:srgbClr val="000000"/>
                </a:solidFill>
                <a:latin typeface="+mj-lt"/>
              </a:rPr>
              <a:t>losing carbon (more decomposition than energy production).</a:t>
            </a:r>
          </a:p>
        </p:txBody>
      </p:sp>
    </p:spTree>
    <p:extLst>
      <p:ext uri="{BB962C8B-B14F-4D97-AF65-F5344CB8AC3E}">
        <p14:creationId xmlns:p14="http://schemas.microsoft.com/office/powerpoint/2010/main" val="41500850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 and disturbances</a:t>
            </a:r>
            <a:endParaRPr lang="en-US" dirty="0"/>
          </a:p>
        </p:txBody>
      </p:sp>
      <p:sp>
        <p:nvSpPr>
          <p:cNvPr id="3" name="Content Placeholder 2"/>
          <p:cNvSpPr>
            <a:spLocks noGrp="1"/>
          </p:cNvSpPr>
          <p:nvPr>
            <p:ph sz="quarter" idx="12"/>
          </p:nvPr>
        </p:nvSpPr>
        <p:spPr/>
        <p:txBody>
          <a:bodyPr/>
          <a:lstStyle/>
          <a:p>
            <a:r>
              <a:rPr lang="en-US" dirty="0" smtClean="0">
                <a:latin typeface="+mj-lt"/>
              </a:rPr>
              <a:t>Pulse of negative NEP following a disturbance (due to decrease in photosynthesizing material and increase in respiration from decomposers).</a:t>
            </a:r>
          </a:p>
          <a:p>
            <a:r>
              <a:rPr lang="en-US" dirty="0" smtClean="0">
                <a:latin typeface="+mj-lt"/>
              </a:rPr>
              <a:t>As vegetation recovers and detritus decays, NEP becomes more positive.</a:t>
            </a:r>
          </a:p>
          <a:p>
            <a:r>
              <a:rPr lang="en-US" dirty="0" smtClean="0">
                <a:latin typeface="+mj-lt"/>
              </a:rPr>
              <a:t>Is this true for the mangroves in South Florida? </a:t>
            </a:r>
            <a:endParaRPr lang="en-US" dirty="0">
              <a:latin typeface="+mj-lt"/>
            </a:endParaRPr>
          </a:p>
        </p:txBody>
      </p:sp>
    </p:spTree>
    <p:extLst>
      <p:ext uri="{BB962C8B-B14F-4D97-AF65-F5344CB8AC3E}">
        <p14:creationId xmlns:p14="http://schemas.microsoft.com/office/powerpoint/2010/main" val="4313045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Overriding Question</a:t>
            </a:r>
            <a:endParaRPr lang="en-US" dirty="0"/>
          </a:p>
        </p:txBody>
      </p:sp>
      <p:sp>
        <p:nvSpPr>
          <p:cNvPr id="3" name="Content Placeholder 2"/>
          <p:cNvSpPr>
            <a:spLocks noGrp="1"/>
          </p:cNvSpPr>
          <p:nvPr>
            <p:ph sz="quarter" idx="12"/>
          </p:nvPr>
        </p:nvSpPr>
        <p:spPr/>
        <p:txBody>
          <a:bodyPr/>
          <a:lstStyle/>
          <a:p>
            <a:r>
              <a:rPr lang="en-US" dirty="0" smtClean="0">
                <a:latin typeface="+mj-lt"/>
              </a:rPr>
              <a:t>How do disturbances modify NEP in South Florida mangrove ecosystems? </a:t>
            </a:r>
          </a:p>
          <a:p>
            <a:pPr lvl="1"/>
            <a:r>
              <a:rPr lang="en-US" dirty="0" smtClean="0">
                <a:latin typeface="+mj-lt"/>
              </a:rPr>
              <a:t>What is it that drives these changes? </a:t>
            </a:r>
          </a:p>
          <a:p>
            <a:pPr lvl="2"/>
            <a:r>
              <a:rPr lang="en-US" dirty="0" smtClean="0">
                <a:latin typeface="+mj-lt"/>
              </a:rPr>
              <a:t>Loss of foliage?</a:t>
            </a:r>
          </a:p>
          <a:p>
            <a:pPr lvl="2"/>
            <a:r>
              <a:rPr lang="en-US" dirty="0" smtClean="0">
                <a:latin typeface="+mj-lt"/>
              </a:rPr>
              <a:t>Increase in phosphorus?</a:t>
            </a:r>
            <a:endParaRPr lang="en-US" dirty="0">
              <a:latin typeface="+mj-lt"/>
            </a:endParaRPr>
          </a:p>
          <a:p>
            <a:pPr lvl="2"/>
            <a:endParaRPr lang="en-US" dirty="0" smtClean="0">
              <a:latin typeface="+mj-lt"/>
            </a:endParaRPr>
          </a:p>
          <a:p>
            <a:r>
              <a:rPr lang="en-US" dirty="0" smtClean="0">
                <a:latin typeface="+mj-lt"/>
              </a:rPr>
              <a:t>Experimental design</a:t>
            </a:r>
          </a:p>
          <a:p>
            <a:pPr lvl="1"/>
            <a:r>
              <a:rPr lang="en-US" dirty="0" smtClean="0">
                <a:latin typeface="+mj-lt"/>
              </a:rPr>
              <a:t>Field investigation vs. controlled experiment</a:t>
            </a:r>
            <a:endParaRPr lang="en-US" dirty="0">
              <a:latin typeface="+mj-lt"/>
            </a:endParaRPr>
          </a:p>
          <a:p>
            <a:pPr lvl="1"/>
            <a:endParaRPr lang="en-US" dirty="0" smtClean="0">
              <a:latin typeface="+mj-lt"/>
            </a:endParaRPr>
          </a:p>
        </p:txBody>
      </p:sp>
    </p:spTree>
    <p:extLst>
      <p:ext uri="{BB962C8B-B14F-4D97-AF65-F5344CB8AC3E}">
        <p14:creationId xmlns:p14="http://schemas.microsoft.com/office/powerpoint/2010/main" val="27632476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Phosphorus</a:t>
            </a:r>
            <a:endParaRPr lang="en-US" dirty="0"/>
          </a:p>
        </p:txBody>
      </p:sp>
      <p:pic>
        <p:nvPicPr>
          <p:cNvPr id="5" name="Content Placeholder 4"/>
          <p:cNvPicPr>
            <a:picLocks noGrp="1" noChangeAspect="1"/>
          </p:cNvPicPr>
          <p:nvPr>
            <p:ph sz="quarter" idx="12"/>
          </p:nvPr>
        </p:nvPicPr>
        <p:blipFill>
          <a:blip r:embed="rId3"/>
          <a:srcRect l="-13817" r="-13817"/>
          <a:stretch>
            <a:fillRect/>
          </a:stretch>
        </p:blipFill>
        <p:spPr>
          <a:xfrm>
            <a:off x="685800" y="1463675"/>
            <a:ext cx="7772400" cy="4572000"/>
          </a:xfrm>
        </p:spPr>
      </p:pic>
      <p:sp>
        <p:nvSpPr>
          <p:cNvPr id="6" name="TextBox 5"/>
          <p:cNvSpPr txBox="1"/>
          <p:nvPr/>
        </p:nvSpPr>
        <p:spPr>
          <a:xfrm>
            <a:off x="5559155" y="6002841"/>
            <a:ext cx="3730355" cy="261610"/>
          </a:xfrm>
          <a:prstGeom prst="rect">
            <a:avLst/>
          </a:prstGeom>
          <a:noFill/>
        </p:spPr>
        <p:txBody>
          <a:bodyPr wrap="square" rtlCol="0">
            <a:spAutoFit/>
          </a:bodyPr>
          <a:lstStyle/>
          <a:p>
            <a:r>
              <a:rPr lang="en-US" sz="1100" dirty="0" smtClean="0"/>
              <a:t>@ 2011 Pearson Education, Inc.</a:t>
            </a:r>
            <a:endParaRPr lang="en-US" sz="1100" dirty="0"/>
          </a:p>
        </p:txBody>
      </p:sp>
    </p:spTree>
    <p:extLst>
      <p:ext uri="{BB962C8B-B14F-4D97-AF65-F5344CB8AC3E}">
        <p14:creationId xmlns:p14="http://schemas.microsoft.com/office/powerpoint/2010/main" val="199753699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 1. </a:t>
            </a:r>
            <a:br>
              <a:rPr lang="en-US" dirty="0" smtClean="0"/>
            </a:br>
            <a:r>
              <a:rPr lang="en-US" dirty="0" smtClean="0"/>
              <a:t>How does increased phosphorus loading affect NEP in mangroves? </a:t>
            </a:r>
            <a:endParaRPr lang="en-US" dirty="0"/>
          </a:p>
        </p:txBody>
      </p:sp>
      <p:sp>
        <p:nvSpPr>
          <p:cNvPr id="3" name="Content Placeholder 2"/>
          <p:cNvSpPr>
            <a:spLocks noGrp="1"/>
          </p:cNvSpPr>
          <p:nvPr>
            <p:ph sz="quarter" idx="12"/>
          </p:nvPr>
        </p:nvSpPr>
        <p:spPr/>
        <p:txBody>
          <a:bodyPr>
            <a:normAutofit fontScale="92500"/>
          </a:bodyPr>
          <a:lstStyle/>
          <a:p>
            <a:r>
              <a:rPr lang="en-US" dirty="0" smtClean="0">
                <a:latin typeface="+mj-lt"/>
              </a:rPr>
              <a:t>Develop hypothesis. </a:t>
            </a:r>
          </a:p>
          <a:p>
            <a:r>
              <a:rPr lang="en-US" dirty="0" smtClean="0">
                <a:latin typeface="+mj-lt"/>
              </a:rPr>
              <a:t>Design experiment.  You have access to an outdoor wet-lab in South Florida in which salt water from Florida Bay can be pumped through. </a:t>
            </a:r>
          </a:p>
          <a:p>
            <a:r>
              <a:rPr lang="en-US" dirty="0" smtClean="0">
                <a:latin typeface="+mj-lt"/>
              </a:rPr>
              <a:t>Present experimental set-up as a drawing or series of drawings with the basic steps for the experiment. </a:t>
            </a:r>
          </a:p>
          <a:p>
            <a:r>
              <a:rPr lang="en-US" dirty="0" smtClean="0">
                <a:latin typeface="+mj-lt"/>
              </a:rPr>
              <a:t>Identify the independent variable, dependent variable, the </a:t>
            </a:r>
            <a:r>
              <a:rPr lang="en-US" dirty="0">
                <a:latin typeface="+mj-lt"/>
              </a:rPr>
              <a:t>c</a:t>
            </a:r>
            <a:r>
              <a:rPr lang="en-US" dirty="0" smtClean="0">
                <a:latin typeface="+mj-lt"/>
              </a:rPr>
              <a:t>ontrol, and the constants</a:t>
            </a:r>
            <a:endParaRPr lang="en-US" dirty="0">
              <a:latin typeface="+mj-lt"/>
            </a:endParaRPr>
          </a:p>
        </p:txBody>
      </p:sp>
    </p:spTree>
    <p:extLst>
      <p:ext uri="{BB962C8B-B14F-4D97-AF65-F5344CB8AC3E}">
        <p14:creationId xmlns:p14="http://schemas.microsoft.com/office/powerpoint/2010/main" val="18397677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Question 2. </a:t>
            </a:r>
            <a:br>
              <a:rPr lang="en-US" dirty="0" smtClean="0"/>
            </a:br>
            <a:r>
              <a:rPr lang="en-US" dirty="0" smtClean="0"/>
              <a:t>How does mangrove leaf loss affect NEP in mangroves? </a:t>
            </a:r>
            <a:endParaRPr lang="en-US" dirty="0"/>
          </a:p>
        </p:txBody>
      </p:sp>
      <p:sp>
        <p:nvSpPr>
          <p:cNvPr id="3" name="Content Placeholder 2"/>
          <p:cNvSpPr>
            <a:spLocks noGrp="1"/>
          </p:cNvSpPr>
          <p:nvPr>
            <p:ph sz="quarter" idx="12"/>
          </p:nvPr>
        </p:nvSpPr>
        <p:spPr/>
        <p:txBody>
          <a:bodyPr>
            <a:normAutofit fontScale="92500"/>
          </a:bodyPr>
          <a:lstStyle/>
          <a:p>
            <a:r>
              <a:rPr lang="en-US" dirty="0" smtClean="0">
                <a:latin typeface="+mj-lt"/>
              </a:rPr>
              <a:t>Develop hypothesis. </a:t>
            </a:r>
          </a:p>
          <a:p>
            <a:r>
              <a:rPr lang="en-US" dirty="0">
                <a:latin typeface="+mj-lt"/>
              </a:rPr>
              <a:t>Design experiment.  You have access to an outdoor wet-lab in South Florida in which salt water from Florida Bay can be pumped through. </a:t>
            </a:r>
          </a:p>
          <a:p>
            <a:r>
              <a:rPr lang="en-US" dirty="0" smtClean="0">
                <a:latin typeface="+mj-lt"/>
              </a:rPr>
              <a:t>Present experimental set-up as a drawing or series of drawings with the basic steps for the experiment. </a:t>
            </a:r>
          </a:p>
          <a:p>
            <a:r>
              <a:rPr lang="en-US" dirty="0" smtClean="0">
                <a:latin typeface="+mj-lt"/>
              </a:rPr>
              <a:t>Identify the independent variable, dependent variable, the </a:t>
            </a:r>
            <a:r>
              <a:rPr lang="en-US" dirty="0">
                <a:latin typeface="+mj-lt"/>
              </a:rPr>
              <a:t>c</a:t>
            </a:r>
            <a:r>
              <a:rPr lang="en-US" dirty="0" smtClean="0">
                <a:latin typeface="+mj-lt"/>
              </a:rPr>
              <a:t>ontrol, and the constants</a:t>
            </a:r>
            <a:endParaRPr lang="en-US" dirty="0">
              <a:latin typeface="+mj-lt"/>
            </a:endParaRPr>
          </a:p>
        </p:txBody>
      </p:sp>
    </p:spTree>
    <p:extLst>
      <p:ext uri="{BB962C8B-B14F-4D97-AF65-F5344CB8AC3E}">
        <p14:creationId xmlns:p14="http://schemas.microsoft.com/office/powerpoint/2010/main" val="2024372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583" y="0"/>
            <a:ext cx="8236806" cy="1463040"/>
          </a:xfrm>
        </p:spPr>
        <p:txBody>
          <a:bodyPr>
            <a:noAutofit/>
          </a:bodyPr>
          <a:lstStyle/>
          <a:p>
            <a:r>
              <a:rPr lang="en-US" sz="2400" dirty="0" smtClean="0"/>
              <a:t>Question 3. </a:t>
            </a:r>
            <a:br>
              <a:rPr lang="en-US" sz="2400" dirty="0" smtClean="0"/>
            </a:br>
            <a:r>
              <a:rPr lang="en-US" sz="2400" dirty="0" smtClean="0"/>
              <a:t>How does the combination of increased phosphorus and mangrove leaf loss affect NEP in mangroves? </a:t>
            </a:r>
            <a:endParaRPr lang="en-US" sz="2400" dirty="0"/>
          </a:p>
        </p:txBody>
      </p:sp>
      <p:sp>
        <p:nvSpPr>
          <p:cNvPr id="3" name="Content Placeholder 2"/>
          <p:cNvSpPr>
            <a:spLocks noGrp="1"/>
          </p:cNvSpPr>
          <p:nvPr>
            <p:ph sz="quarter" idx="12"/>
          </p:nvPr>
        </p:nvSpPr>
        <p:spPr/>
        <p:txBody>
          <a:bodyPr>
            <a:normAutofit fontScale="92500"/>
          </a:bodyPr>
          <a:lstStyle/>
          <a:p>
            <a:r>
              <a:rPr lang="en-US" dirty="0" smtClean="0">
                <a:latin typeface="+mj-lt"/>
              </a:rPr>
              <a:t>Develop hypothesis. </a:t>
            </a:r>
          </a:p>
          <a:p>
            <a:r>
              <a:rPr lang="en-US" dirty="0">
                <a:latin typeface="+mj-lt"/>
              </a:rPr>
              <a:t>Design experiment.  You have access to an outdoor wet-lab in South Florida in which salt water from Florida Bay can be pumped through. </a:t>
            </a:r>
          </a:p>
          <a:p>
            <a:r>
              <a:rPr lang="en-US" dirty="0" smtClean="0">
                <a:latin typeface="+mj-lt"/>
              </a:rPr>
              <a:t>Present experimental set-up as a drawing or series of drawings with the basic steps for the experiment. </a:t>
            </a:r>
          </a:p>
          <a:p>
            <a:r>
              <a:rPr lang="en-US" dirty="0" smtClean="0">
                <a:latin typeface="+mj-lt"/>
              </a:rPr>
              <a:t>Identify the independent variable, dependent variable, the </a:t>
            </a:r>
            <a:r>
              <a:rPr lang="en-US" dirty="0">
                <a:latin typeface="+mj-lt"/>
              </a:rPr>
              <a:t>c</a:t>
            </a:r>
            <a:r>
              <a:rPr lang="en-US" dirty="0" smtClean="0">
                <a:latin typeface="+mj-lt"/>
              </a:rPr>
              <a:t>ontrol, and the constants</a:t>
            </a:r>
            <a:endParaRPr lang="en-US" dirty="0">
              <a:latin typeface="+mj-lt"/>
            </a:endParaRPr>
          </a:p>
        </p:txBody>
      </p:sp>
    </p:spTree>
    <p:extLst>
      <p:ext uri="{BB962C8B-B14F-4D97-AF65-F5344CB8AC3E}">
        <p14:creationId xmlns:p14="http://schemas.microsoft.com/office/powerpoint/2010/main" val="1961615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dirty="0" smtClean="0"/>
              <a:t>EXPERIMENTAL DESIGN</a:t>
            </a:r>
            <a:endParaRPr lang="en-US" dirty="0"/>
          </a:p>
        </p:txBody>
      </p:sp>
      <p:sp>
        <p:nvSpPr>
          <p:cNvPr id="7" name="Subtitle 6"/>
          <p:cNvSpPr>
            <a:spLocks noGrp="1"/>
          </p:cNvSpPr>
          <p:nvPr>
            <p:ph type="subTitle" idx="1"/>
          </p:nvPr>
        </p:nvSpPr>
        <p:spPr/>
        <p:txBody>
          <a:bodyPr>
            <a:normAutofit lnSpcReduction="10000"/>
          </a:bodyPr>
          <a:lstStyle/>
          <a:p>
            <a:r>
              <a:rPr lang="en-US" dirty="0" smtClean="0">
                <a:latin typeface="+mj-lt"/>
              </a:rPr>
              <a:t>Using current issues in environmental science as a case study</a:t>
            </a:r>
            <a:endParaRPr lang="en-US" dirty="0">
              <a:latin typeface="+mj-lt"/>
            </a:endParaRPr>
          </a:p>
        </p:txBody>
      </p:sp>
      <p:sp>
        <p:nvSpPr>
          <p:cNvPr id="8" name="Text Placeholder 7"/>
          <p:cNvSpPr>
            <a:spLocks noGrp="1"/>
          </p:cNvSpPr>
          <p:nvPr>
            <p:ph type="body" sz="quarter" idx="13"/>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 2014 Connections Education LLC. All Rights Reserved.</a:t>
            </a:r>
            <a:endParaRPr lang="en-US" dirty="0"/>
          </a:p>
        </p:txBody>
      </p:sp>
      <p:pic>
        <p:nvPicPr>
          <p:cNvPr id="4" name="Picture Placeholder 3" descr="Screen Shot 2014-11-21 at 10.47.53 PM.png"/>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1175" r="-21175"/>
          <a:stretch>
            <a:fillRect/>
          </a:stretch>
        </p:blipFill>
        <p:spPr/>
      </p:pic>
    </p:spTree>
    <p:extLst>
      <p:ext uri="{BB962C8B-B14F-4D97-AF65-F5344CB8AC3E}">
        <p14:creationId xmlns:p14="http://schemas.microsoft.com/office/powerpoint/2010/main" val="80740141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Experimental Design</a:t>
            </a:r>
            <a:endParaRPr lang="en-US" dirty="0"/>
          </a:p>
        </p:txBody>
      </p:sp>
      <p:pic>
        <p:nvPicPr>
          <p:cNvPr id="5" name="Content Placeholder 4" descr="Screen Shot 2014-11-21 at 9.34.31 PM.png"/>
          <p:cNvPicPr>
            <a:picLocks noGrp="1" noChangeAspect="1"/>
          </p:cNvPicPr>
          <p:nvPr>
            <p:ph sz="quarter" idx="12"/>
          </p:nvPr>
        </p:nvPicPr>
        <p:blipFill>
          <a:blip r:embed="rId3">
            <a:extLst>
              <a:ext uri="{28A0092B-C50C-407E-A947-70E740481C1C}">
                <a14:useLocalDpi xmlns:a14="http://schemas.microsoft.com/office/drawing/2010/main" val="0"/>
              </a:ext>
            </a:extLst>
          </a:blip>
          <a:srcRect l="17422" r="17422"/>
          <a:stretch>
            <a:fillRect/>
          </a:stretch>
        </p:blipFill>
        <p:spPr/>
      </p:pic>
      <p:pic>
        <p:nvPicPr>
          <p:cNvPr id="8" name="Content Placeholder 7" descr="Screen Shot 2014-11-21 at 9.35.33 PM.png"/>
          <p:cNvPicPr>
            <a:picLocks noGrp="1" noChangeAspect="1"/>
          </p:cNvPicPr>
          <p:nvPr>
            <p:ph sz="quarter" idx="13"/>
          </p:nvPr>
        </p:nvPicPr>
        <p:blipFill>
          <a:blip r:embed="rId4">
            <a:extLst>
              <a:ext uri="{28A0092B-C50C-407E-A947-70E740481C1C}">
                <a14:useLocalDpi xmlns:a14="http://schemas.microsoft.com/office/drawing/2010/main" val="0"/>
              </a:ext>
            </a:extLst>
          </a:blip>
          <a:srcRect t="11591" b="11591"/>
          <a:stretch>
            <a:fillRect/>
          </a:stretch>
        </p:blipFill>
        <p:spPr/>
      </p:pic>
    </p:spTree>
    <p:extLst>
      <p:ext uri="{BB962C8B-B14F-4D97-AF65-F5344CB8AC3E}">
        <p14:creationId xmlns:p14="http://schemas.microsoft.com/office/powerpoint/2010/main" val="13086954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Experimental Design</a:t>
            </a:r>
            <a:endParaRPr lang="en-US" dirty="0"/>
          </a:p>
        </p:txBody>
      </p:sp>
      <p:pic>
        <p:nvPicPr>
          <p:cNvPr id="7" name="Content Placeholder 6" descr="Screen Shot 2014-11-21 at 9.44.16 PM.png"/>
          <p:cNvPicPr>
            <a:picLocks noGrp="1" noChangeAspect="1"/>
          </p:cNvPicPr>
          <p:nvPr>
            <p:ph sz="quarter" idx="12"/>
          </p:nvPr>
        </p:nvPicPr>
        <p:blipFill>
          <a:blip r:embed="rId2">
            <a:extLst>
              <a:ext uri="{28A0092B-C50C-407E-A947-70E740481C1C}">
                <a14:useLocalDpi xmlns:a14="http://schemas.microsoft.com/office/drawing/2010/main" val="0"/>
              </a:ext>
            </a:extLst>
          </a:blip>
          <a:srcRect t="-26896" b="-26896"/>
          <a:stretch>
            <a:fillRect/>
          </a:stretch>
        </p:blipFill>
        <p:spPr/>
      </p:pic>
    </p:spTree>
    <p:extLst>
      <p:ext uri="{BB962C8B-B14F-4D97-AF65-F5344CB8AC3E}">
        <p14:creationId xmlns:p14="http://schemas.microsoft.com/office/powerpoint/2010/main" val="7885464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Question 1a</a:t>
            </a:r>
            <a:endParaRPr lang="en-US" dirty="0"/>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97086730"/>
              </p:ext>
            </p:extLst>
          </p:nvPr>
        </p:nvGraphicFramePr>
        <p:xfrm>
          <a:off x="685800" y="2349387"/>
          <a:ext cx="7772400" cy="323596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dirty="0" smtClean="0"/>
                        <a:t>Time (weeks)</a:t>
                      </a:r>
                      <a:endParaRPr lang="en-US" dirty="0"/>
                    </a:p>
                  </a:txBody>
                  <a:tcPr/>
                </a:tc>
                <a:tc>
                  <a:txBody>
                    <a:bodyPr/>
                    <a:lstStyle/>
                    <a:p>
                      <a:r>
                        <a:rPr lang="en-US" dirty="0" smtClean="0"/>
                        <a:t>No Phosphorus </a:t>
                      </a:r>
                      <a:br>
                        <a:rPr lang="en-US" dirty="0" smtClean="0"/>
                      </a:br>
                      <a:r>
                        <a:rPr lang="en-US" dirty="0" smtClean="0"/>
                        <a:t>(NEP)</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Phosphorus </a:t>
                      </a:r>
                      <a:br>
                        <a:rPr lang="en-US" dirty="0" smtClean="0"/>
                      </a:br>
                      <a:r>
                        <a:rPr lang="en-US" dirty="0" smtClean="0"/>
                        <a:t>(NEP)</a:t>
                      </a:r>
                    </a:p>
                  </a:txBody>
                  <a:tcPr/>
                </a:tc>
              </a:tr>
              <a:tr h="370840">
                <a:tc>
                  <a:txBody>
                    <a:bodyPr/>
                    <a:lstStyle/>
                    <a:p>
                      <a:r>
                        <a:rPr lang="en-US" dirty="0" smtClean="0"/>
                        <a:t>0</a:t>
                      </a:r>
                      <a:endParaRPr lang="en-US" dirty="0"/>
                    </a:p>
                  </a:txBody>
                  <a:tcPr/>
                </a:tc>
                <a:tc>
                  <a:txBody>
                    <a:bodyPr/>
                    <a:lstStyle/>
                    <a:p>
                      <a:endParaRPr lang="en-US" dirty="0"/>
                    </a:p>
                  </a:txBody>
                  <a:tcPr/>
                </a:tc>
                <a:tc>
                  <a:txBody>
                    <a:bodyPr/>
                    <a:lstStyle/>
                    <a:p>
                      <a:endParaRPr lang="en-US"/>
                    </a:p>
                  </a:txBody>
                  <a:tcPr/>
                </a:tc>
              </a:tr>
              <a:tr h="370840">
                <a:tc>
                  <a:txBody>
                    <a:bodyPr/>
                    <a:lstStyle/>
                    <a:p>
                      <a:r>
                        <a:rPr lang="en-US" dirty="0" smtClean="0"/>
                        <a:t>1</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3</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4</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5</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6</a:t>
                      </a:r>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117801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Question 1b</a:t>
            </a:r>
            <a:endParaRPr lang="en-US" dirty="0"/>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611076371"/>
              </p:ext>
            </p:extLst>
          </p:nvPr>
        </p:nvGraphicFramePr>
        <p:xfrm>
          <a:off x="685800" y="2349387"/>
          <a:ext cx="7772400" cy="323596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dirty="0" smtClean="0"/>
                        <a:t>Time (weeks)</a:t>
                      </a:r>
                      <a:endParaRPr lang="en-US" dirty="0"/>
                    </a:p>
                  </a:txBody>
                  <a:tcPr/>
                </a:tc>
                <a:tc>
                  <a:txBody>
                    <a:bodyPr/>
                    <a:lstStyle/>
                    <a:p>
                      <a:r>
                        <a:rPr lang="en-US" dirty="0" smtClean="0"/>
                        <a:t>No Phosphorus </a:t>
                      </a:r>
                      <a:br>
                        <a:rPr lang="en-US" dirty="0" smtClean="0"/>
                      </a:br>
                      <a:r>
                        <a:rPr lang="en-US" dirty="0" smtClean="0"/>
                        <a:t>(NEP)</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Phosphorus </a:t>
                      </a:r>
                      <a:br>
                        <a:rPr lang="en-US" dirty="0" smtClean="0"/>
                      </a:br>
                      <a:r>
                        <a:rPr lang="en-US" dirty="0" smtClean="0"/>
                        <a:t>(NEP)</a:t>
                      </a:r>
                    </a:p>
                  </a:txBody>
                  <a:tcPr/>
                </a:tc>
              </a:tr>
              <a:tr h="370840">
                <a:tc>
                  <a:txBody>
                    <a:bodyPr/>
                    <a:lstStyle/>
                    <a:p>
                      <a:r>
                        <a:rPr lang="en-US" dirty="0" smtClean="0"/>
                        <a:t>0</a:t>
                      </a:r>
                      <a:endParaRPr lang="en-US" dirty="0"/>
                    </a:p>
                  </a:txBody>
                  <a:tcPr/>
                </a:tc>
                <a:tc>
                  <a:txBody>
                    <a:bodyPr/>
                    <a:lstStyle/>
                    <a:p>
                      <a:endParaRPr lang="en-US" dirty="0"/>
                    </a:p>
                  </a:txBody>
                  <a:tcPr/>
                </a:tc>
                <a:tc>
                  <a:txBody>
                    <a:bodyPr/>
                    <a:lstStyle/>
                    <a:p>
                      <a:endParaRPr lang="en-US"/>
                    </a:p>
                  </a:txBody>
                  <a:tcPr/>
                </a:tc>
              </a:tr>
              <a:tr h="370840">
                <a:tc>
                  <a:txBody>
                    <a:bodyPr/>
                    <a:lstStyle/>
                    <a:p>
                      <a:r>
                        <a:rPr lang="en-US" dirty="0" smtClean="0"/>
                        <a:t>1</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3</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4</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5</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6</a:t>
                      </a:r>
                      <a:endParaRPr lang="en-US" dirty="0"/>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188379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Question 2a</a:t>
            </a:r>
            <a:endParaRPr lang="en-US" dirty="0"/>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1168109706"/>
              </p:ext>
            </p:extLst>
          </p:nvPr>
        </p:nvGraphicFramePr>
        <p:xfrm>
          <a:off x="685800" y="2349387"/>
          <a:ext cx="7772400" cy="323596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dirty="0" smtClean="0"/>
                        <a:t>Time (weeks)</a:t>
                      </a:r>
                      <a:endParaRPr lang="en-US" dirty="0"/>
                    </a:p>
                  </a:txBody>
                  <a:tcPr/>
                </a:tc>
                <a:tc>
                  <a:txBody>
                    <a:bodyPr/>
                    <a:lstStyle/>
                    <a:p>
                      <a:r>
                        <a:rPr lang="en-US" dirty="0" smtClean="0"/>
                        <a:t>Leaves</a:t>
                      </a:r>
                      <a:br>
                        <a:rPr lang="en-US" dirty="0" smtClean="0"/>
                      </a:br>
                      <a:r>
                        <a:rPr lang="en-US" dirty="0" smtClean="0"/>
                        <a:t>(NEP)</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 Leaves </a:t>
                      </a:r>
                      <a:br>
                        <a:rPr lang="en-US" dirty="0" smtClean="0"/>
                      </a:br>
                      <a:r>
                        <a:rPr lang="en-US" dirty="0" smtClean="0"/>
                        <a:t>(NEP)</a:t>
                      </a:r>
                    </a:p>
                  </a:txBody>
                  <a:tcPr/>
                </a:tc>
              </a:tr>
              <a:tr h="370840">
                <a:tc>
                  <a:txBody>
                    <a:bodyPr/>
                    <a:lstStyle/>
                    <a:p>
                      <a:r>
                        <a:rPr lang="en-US" dirty="0" smtClean="0"/>
                        <a:t>0</a:t>
                      </a:r>
                      <a:endParaRPr lang="en-US" dirty="0"/>
                    </a:p>
                  </a:txBody>
                  <a:tcPr/>
                </a:tc>
                <a:tc>
                  <a:txBody>
                    <a:bodyPr/>
                    <a:lstStyle/>
                    <a:p>
                      <a:endParaRPr lang="en-US" dirty="0"/>
                    </a:p>
                  </a:txBody>
                  <a:tcPr/>
                </a:tc>
                <a:tc>
                  <a:txBody>
                    <a:bodyPr/>
                    <a:lstStyle/>
                    <a:p>
                      <a:endParaRPr lang="en-US"/>
                    </a:p>
                  </a:txBody>
                  <a:tcPr/>
                </a:tc>
              </a:tr>
              <a:tr h="370840">
                <a:tc>
                  <a:txBody>
                    <a:bodyPr/>
                    <a:lstStyle/>
                    <a:p>
                      <a:r>
                        <a:rPr lang="en-US" dirty="0" smtClean="0"/>
                        <a:t>1</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3</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4</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5</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6</a:t>
                      </a:r>
                      <a:endParaRPr lang="en-US" dirty="0"/>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0336143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Question 2b</a:t>
            </a:r>
            <a:endParaRPr lang="en-US" dirty="0"/>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1471391113"/>
              </p:ext>
            </p:extLst>
          </p:nvPr>
        </p:nvGraphicFramePr>
        <p:xfrm>
          <a:off x="685800" y="2349387"/>
          <a:ext cx="7772400" cy="3235960"/>
        </p:xfrm>
        <a:graphic>
          <a:graphicData uri="http://schemas.openxmlformats.org/drawingml/2006/table">
            <a:tbl>
              <a:tblPr firstRow="1" bandRow="1">
                <a:tableStyleId>{5C22544A-7EE6-4342-B048-85BDC9FD1C3A}</a:tableStyleId>
              </a:tblPr>
              <a:tblGrid>
                <a:gridCol w="2590800"/>
                <a:gridCol w="2590800"/>
                <a:gridCol w="2590800"/>
              </a:tblGrid>
              <a:tr h="370840">
                <a:tc>
                  <a:txBody>
                    <a:bodyPr/>
                    <a:lstStyle/>
                    <a:p>
                      <a:r>
                        <a:rPr lang="en-US" dirty="0" smtClean="0"/>
                        <a:t>Time (weeks)</a:t>
                      </a:r>
                      <a:endParaRPr lang="en-US" dirty="0"/>
                    </a:p>
                  </a:txBody>
                  <a:tcPr/>
                </a:tc>
                <a:tc>
                  <a:txBody>
                    <a:bodyPr/>
                    <a:lstStyle/>
                    <a:p>
                      <a:r>
                        <a:rPr lang="en-US" dirty="0" smtClean="0"/>
                        <a:t>Leaves</a:t>
                      </a:r>
                      <a:br>
                        <a:rPr lang="en-US" dirty="0" smtClean="0"/>
                      </a:br>
                      <a:r>
                        <a:rPr lang="en-US" dirty="0" smtClean="0"/>
                        <a:t>(NEP)</a:t>
                      </a:r>
                      <a:endParaRPr lang="en-US" dirty="0"/>
                    </a:p>
                  </a:txBody>
                  <a:tcPr/>
                </a:tc>
                <a:tc>
                  <a:txBody>
                    <a:bodyPr/>
                    <a:lstStyle/>
                    <a:p>
                      <a:r>
                        <a:rPr lang="en-US" dirty="0" smtClean="0"/>
                        <a:t>No Leaves </a:t>
                      </a:r>
                      <a:br>
                        <a:rPr lang="en-US" dirty="0" smtClean="0"/>
                      </a:br>
                      <a:r>
                        <a:rPr lang="en-US" dirty="0" smtClean="0"/>
                        <a:t>(NEP)</a:t>
                      </a:r>
                      <a:endParaRPr lang="en-US" dirty="0"/>
                    </a:p>
                  </a:txBody>
                  <a:tcPr/>
                </a:tc>
              </a:tr>
              <a:tr h="370840">
                <a:tc>
                  <a:txBody>
                    <a:bodyPr/>
                    <a:lstStyle/>
                    <a:p>
                      <a:r>
                        <a:rPr lang="en-US" dirty="0" smtClean="0"/>
                        <a:t>0</a:t>
                      </a:r>
                      <a:endParaRPr lang="en-US" dirty="0"/>
                    </a:p>
                  </a:txBody>
                  <a:tcPr/>
                </a:tc>
                <a:tc>
                  <a:txBody>
                    <a:bodyPr/>
                    <a:lstStyle/>
                    <a:p>
                      <a:endParaRPr lang="en-US" dirty="0"/>
                    </a:p>
                  </a:txBody>
                  <a:tcPr/>
                </a:tc>
                <a:tc>
                  <a:txBody>
                    <a:bodyPr/>
                    <a:lstStyle/>
                    <a:p>
                      <a:endParaRPr lang="en-US"/>
                    </a:p>
                  </a:txBody>
                  <a:tcPr/>
                </a:tc>
              </a:tr>
              <a:tr h="370840">
                <a:tc>
                  <a:txBody>
                    <a:bodyPr/>
                    <a:lstStyle/>
                    <a:p>
                      <a:r>
                        <a:rPr lang="en-US" dirty="0" smtClean="0"/>
                        <a:t>1</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3</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4</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5</a:t>
                      </a:r>
                      <a:endParaRPr lang="en-US" dirty="0"/>
                    </a:p>
                  </a:txBody>
                  <a:tcPr/>
                </a:tc>
                <a:tc>
                  <a:txBody>
                    <a:bodyPr/>
                    <a:lstStyle/>
                    <a:p>
                      <a:endParaRPr lang="en-US"/>
                    </a:p>
                  </a:txBody>
                  <a:tcPr/>
                </a:tc>
                <a:tc>
                  <a:txBody>
                    <a:bodyPr/>
                    <a:lstStyle/>
                    <a:p>
                      <a:endParaRPr lang="en-US"/>
                    </a:p>
                  </a:txBody>
                  <a:tcPr/>
                </a:tc>
              </a:tr>
              <a:tr h="370840">
                <a:tc>
                  <a:txBody>
                    <a:bodyPr/>
                    <a:lstStyle/>
                    <a:p>
                      <a:r>
                        <a:rPr lang="en-US" dirty="0" smtClean="0"/>
                        <a:t>6</a:t>
                      </a:r>
                      <a:endParaRPr lang="en-US" dirty="0"/>
                    </a:p>
                  </a:txBody>
                  <a:tcPr/>
                </a:tc>
                <a:tc>
                  <a:txBody>
                    <a:bodyPr/>
                    <a:lstStyle/>
                    <a:p>
                      <a:endParaRPr lang="en-US"/>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1137117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Question 3a</a:t>
            </a:r>
            <a:endParaRPr lang="en-US" dirty="0"/>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3770745171"/>
              </p:ext>
            </p:extLst>
          </p:nvPr>
        </p:nvGraphicFramePr>
        <p:xfrm>
          <a:off x="685800" y="2349387"/>
          <a:ext cx="7772400" cy="3784600"/>
        </p:xfrm>
        <a:graphic>
          <a:graphicData uri="http://schemas.openxmlformats.org/drawingml/2006/table">
            <a:tbl>
              <a:tblPr firstRow="1" bandRow="1">
                <a:tableStyleId>{5C22544A-7EE6-4342-B048-85BDC9FD1C3A}</a:tableStyleId>
              </a:tblPr>
              <a:tblGrid>
                <a:gridCol w="1554480"/>
                <a:gridCol w="1554480"/>
                <a:gridCol w="1554480"/>
                <a:gridCol w="1554480"/>
                <a:gridCol w="1554480"/>
              </a:tblGrid>
              <a:tr h="370840">
                <a:tc>
                  <a:txBody>
                    <a:bodyPr/>
                    <a:lstStyle/>
                    <a:p>
                      <a:r>
                        <a:rPr lang="en-US" dirty="0" smtClean="0"/>
                        <a:t>Time (weeks)</a:t>
                      </a:r>
                      <a:endParaRPr lang="en-US" dirty="0"/>
                    </a:p>
                  </a:txBody>
                  <a:tcPr/>
                </a:tc>
                <a:tc>
                  <a:txBody>
                    <a:bodyPr/>
                    <a:lstStyle/>
                    <a:p>
                      <a:r>
                        <a:rPr lang="en-US" dirty="0" smtClean="0"/>
                        <a:t>Leaves</a:t>
                      </a:r>
                      <a:br>
                        <a:rPr lang="en-US" dirty="0" smtClean="0"/>
                      </a:br>
                      <a:r>
                        <a:rPr lang="en-US" dirty="0" smtClean="0"/>
                        <a:t> and Phosphorus NEP</a:t>
                      </a:r>
                      <a:endParaRPr lang="en-US" dirty="0"/>
                    </a:p>
                  </a:txBody>
                  <a:tcPr/>
                </a:tc>
                <a:tc>
                  <a:txBody>
                    <a:bodyPr/>
                    <a:lstStyle/>
                    <a:p>
                      <a:r>
                        <a:rPr lang="en-US" dirty="0" smtClean="0"/>
                        <a:t>No leaves  and no phosphorus</a:t>
                      </a:r>
                      <a:br>
                        <a:rPr lang="en-US" dirty="0" smtClean="0"/>
                      </a:br>
                      <a:r>
                        <a:rPr lang="en-US" dirty="0" smtClean="0"/>
                        <a:t>NEP</a:t>
                      </a:r>
                      <a:endParaRPr lang="en-US" dirty="0"/>
                    </a:p>
                  </a:txBody>
                  <a:tcPr/>
                </a:tc>
                <a:tc>
                  <a:txBody>
                    <a:bodyPr/>
                    <a:lstStyle/>
                    <a:p>
                      <a:r>
                        <a:rPr lang="en-US" dirty="0" smtClean="0"/>
                        <a:t>Leaves and no phosphorus</a:t>
                      </a:r>
                    </a:p>
                    <a:p>
                      <a:r>
                        <a:rPr lang="en-US" dirty="0" smtClean="0"/>
                        <a:t>NEP</a:t>
                      </a:r>
                      <a:endParaRPr lang="en-US" dirty="0"/>
                    </a:p>
                  </a:txBody>
                  <a:tcPr/>
                </a:tc>
                <a:tc>
                  <a:txBody>
                    <a:bodyPr/>
                    <a:lstStyle/>
                    <a:p>
                      <a:r>
                        <a:rPr lang="en-US" dirty="0" smtClean="0"/>
                        <a:t>No leaves</a:t>
                      </a:r>
                      <a:r>
                        <a:rPr lang="en-US" baseline="0" dirty="0" smtClean="0"/>
                        <a:t> and phosphorus NEP</a:t>
                      </a:r>
                      <a:endParaRPr lang="en-US" dirty="0"/>
                    </a:p>
                  </a:txBody>
                  <a:tcPr/>
                </a:tc>
              </a:tr>
              <a:tr h="370840">
                <a:tc>
                  <a:txBody>
                    <a:bodyPr/>
                    <a:lstStyle/>
                    <a:p>
                      <a:r>
                        <a:rPr lang="en-US" dirty="0" smtClean="0"/>
                        <a:t>0</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r>
              <a:tr h="370840">
                <a:tc>
                  <a:txBody>
                    <a:bodyPr/>
                    <a:lstStyle/>
                    <a:p>
                      <a:r>
                        <a:rPr lang="en-US" dirty="0" smtClean="0"/>
                        <a:t>1</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3</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4</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5</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6</a:t>
                      </a:r>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1054884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Analysis  Question 3b</a:t>
            </a:r>
            <a:endParaRPr lang="en-US" dirty="0"/>
          </a:p>
        </p:txBody>
      </p:sp>
      <p:graphicFrame>
        <p:nvGraphicFramePr>
          <p:cNvPr id="4" name="Content Placeholder 3"/>
          <p:cNvGraphicFramePr>
            <a:graphicFrameLocks noGrp="1"/>
          </p:cNvGraphicFramePr>
          <p:nvPr>
            <p:ph sz="quarter" idx="12"/>
            <p:extLst>
              <p:ext uri="{D42A27DB-BD31-4B8C-83A1-F6EECF244321}">
                <p14:modId xmlns:p14="http://schemas.microsoft.com/office/powerpoint/2010/main" val="1081024470"/>
              </p:ext>
            </p:extLst>
          </p:nvPr>
        </p:nvGraphicFramePr>
        <p:xfrm>
          <a:off x="685800" y="2349387"/>
          <a:ext cx="7772400" cy="3784600"/>
        </p:xfrm>
        <a:graphic>
          <a:graphicData uri="http://schemas.openxmlformats.org/drawingml/2006/table">
            <a:tbl>
              <a:tblPr firstRow="1" bandRow="1">
                <a:tableStyleId>{5C22544A-7EE6-4342-B048-85BDC9FD1C3A}</a:tableStyleId>
              </a:tblPr>
              <a:tblGrid>
                <a:gridCol w="1554480"/>
                <a:gridCol w="1554480"/>
                <a:gridCol w="1554480"/>
                <a:gridCol w="1554480"/>
                <a:gridCol w="1554480"/>
              </a:tblGrid>
              <a:tr h="370840">
                <a:tc>
                  <a:txBody>
                    <a:bodyPr/>
                    <a:lstStyle/>
                    <a:p>
                      <a:r>
                        <a:rPr lang="en-US" dirty="0" smtClean="0"/>
                        <a:t>Time (weeks)</a:t>
                      </a:r>
                      <a:endParaRPr lang="en-US" dirty="0"/>
                    </a:p>
                  </a:txBody>
                  <a:tcPr/>
                </a:tc>
                <a:tc>
                  <a:txBody>
                    <a:bodyPr/>
                    <a:lstStyle/>
                    <a:p>
                      <a:r>
                        <a:rPr lang="en-US" dirty="0" smtClean="0"/>
                        <a:t>Leaves</a:t>
                      </a:r>
                      <a:br>
                        <a:rPr lang="en-US" dirty="0" smtClean="0"/>
                      </a:br>
                      <a:r>
                        <a:rPr lang="en-US" dirty="0" smtClean="0"/>
                        <a:t> and Phosphorus NEP</a:t>
                      </a:r>
                      <a:endParaRPr lang="en-US" dirty="0"/>
                    </a:p>
                  </a:txBody>
                  <a:tcPr/>
                </a:tc>
                <a:tc>
                  <a:txBody>
                    <a:bodyPr/>
                    <a:lstStyle/>
                    <a:p>
                      <a:r>
                        <a:rPr lang="en-US" dirty="0" smtClean="0"/>
                        <a:t>No leaves  and no phosphorus</a:t>
                      </a:r>
                      <a:br>
                        <a:rPr lang="en-US" dirty="0" smtClean="0"/>
                      </a:br>
                      <a:r>
                        <a:rPr lang="en-US" dirty="0" smtClean="0"/>
                        <a:t>NEP</a:t>
                      </a:r>
                      <a:endParaRPr lang="en-US" dirty="0"/>
                    </a:p>
                  </a:txBody>
                  <a:tcPr/>
                </a:tc>
                <a:tc>
                  <a:txBody>
                    <a:bodyPr/>
                    <a:lstStyle/>
                    <a:p>
                      <a:r>
                        <a:rPr lang="en-US" dirty="0" smtClean="0"/>
                        <a:t>Leaves and no phosphorus</a:t>
                      </a:r>
                    </a:p>
                    <a:p>
                      <a:r>
                        <a:rPr lang="en-US" dirty="0" smtClean="0"/>
                        <a:t>NEP</a:t>
                      </a:r>
                      <a:endParaRPr lang="en-US" dirty="0"/>
                    </a:p>
                  </a:txBody>
                  <a:tcPr/>
                </a:tc>
                <a:tc>
                  <a:txBody>
                    <a:bodyPr/>
                    <a:lstStyle/>
                    <a:p>
                      <a:r>
                        <a:rPr lang="en-US" dirty="0" smtClean="0"/>
                        <a:t>No leaves</a:t>
                      </a:r>
                      <a:r>
                        <a:rPr lang="en-US" baseline="0" dirty="0" smtClean="0"/>
                        <a:t> and phosphorus NEP</a:t>
                      </a:r>
                      <a:endParaRPr lang="en-US" dirty="0"/>
                    </a:p>
                  </a:txBody>
                  <a:tcPr/>
                </a:tc>
              </a:tr>
              <a:tr h="370840">
                <a:tc>
                  <a:txBody>
                    <a:bodyPr/>
                    <a:lstStyle/>
                    <a:p>
                      <a:r>
                        <a:rPr lang="en-US" dirty="0" smtClean="0"/>
                        <a:t>0</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r>
              <a:tr h="370840">
                <a:tc>
                  <a:txBody>
                    <a:bodyPr/>
                    <a:lstStyle/>
                    <a:p>
                      <a:r>
                        <a:rPr lang="en-US" dirty="0" smtClean="0"/>
                        <a:t>1</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3</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4</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5</a:t>
                      </a:r>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dirty="0" smtClean="0"/>
                        <a:t>6</a:t>
                      </a:r>
                      <a:endParaRPr lang="en-US" dirty="0"/>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454242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Bringing it all together</a:t>
            </a:r>
            <a:endParaRPr lang="en-US" dirty="0"/>
          </a:p>
        </p:txBody>
      </p:sp>
      <p:sp>
        <p:nvSpPr>
          <p:cNvPr id="3" name="Content Placeholder 2"/>
          <p:cNvSpPr>
            <a:spLocks noGrp="1"/>
          </p:cNvSpPr>
          <p:nvPr>
            <p:ph sz="quarter" idx="12"/>
          </p:nvPr>
        </p:nvSpPr>
        <p:spPr/>
        <p:txBody>
          <a:bodyPr/>
          <a:lstStyle/>
          <a:p>
            <a:r>
              <a:rPr lang="en-US" dirty="0"/>
              <a:t>How do disturbances modify NEP in South Florida mangrove ecosystems? </a:t>
            </a:r>
          </a:p>
          <a:p>
            <a:pPr lvl="1"/>
            <a:r>
              <a:rPr lang="en-US" dirty="0"/>
              <a:t>What it is that drives these changes? </a:t>
            </a:r>
          </a:p>
          <a:p>
            <a:pPr lvl="2"/>
            <a:r>
              <a:rPr lang="en-US" dirty="0"/>
              <a:t>Loss of foliage?</a:t>
            </a:r>
          </a:p>
          <a:p>
            <a:pPr lvl="2"/>
            <a:r>
              <a:rPr lang="en-US" dirty="0"/>
              <a:t>Increase in phosphorus</a:t>
            </a:r>
            <a:r>
              <a:rPr lang="en-US" dirty="0" smtClean="0"/>
              <a:t>?</a:t>
            </a:r>
          </a:p>
          <a:p>
            <a:pPr lvl="2"/>
            <a:r>
              <a:rPr lang="en-US" dirty="0" smtClean="0"/>
              <a:t>Combination of loss of foliage and increase in phosphorus? </a:t>
            </a:r>
            <a:endParaRPr lang="en-US" dirty="0"/>
          </a:p>
          <a:p>
            <a:pPr marL="0" indent="0">
              <a:buNone/>
            </a:pPr>
            <a:endParaRPr lang="en-US" dirty="0"/>
          </a:p>
        </p:txBody>
      </p:sp>
    </p:spTree>
    <p:extLst>
      <p:ext uri="{BB962C8B-B14F-4D97-AF65-F5344CB8AC3E}">
        <p14:creationId xmlns:p14="http://schemas.microsoft.com/office/powerpoint/2010/main" val="3240942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2012 </a:t>
            </a:r>
            <a:r>
              <a:rPr lang="en-US" dirty="0"/>
              <a:t>Research project </a:t>
            </a:r>
          </a:p>
        </p:txBody>
      </p:sp>
      <p:sp>
        <p:nvSpPr>
          <p:cNvPr id="3" name="Content Placeholder 2"/>
          <p:cNvSpPr>
            <a:spLocks noGrp="1"/>
          </p:cNvSpPr>
          <p:nvPr>
            <p:ph sz="quarter" idx="12"/>
          </p:nvPr>
        </p:nvSpPr>
        <p:spPr>
          <a:xfrm>
            <a:off x="582041" y="1463040"/>
            <a:ext cx="7876159" cy="4572000"/>
          </a:xfrm>
        </p:spPr>
        <p:txBody>
          <a:bodyPr>
            <a:normAutofit fontScale="77500" lnSpcReduction="20000"/>
          </a:bodyPr>
          <a:lstStyle/>
          <a:p>
            <a:pPr marL="0" indent="0">
              <a:buNone/>
            </a:pPr>
            <a:r>
              <a:rPr lang="en-US" dirty="0" smtClean="0"/>
              <a:t>Principle Investigator:</a:t>
            </a:r>
          </a:p>
          <a:p>
            <a:r>
              <a:rPr lang="en-US" dirty="0" err="1">
                <a:solidFill>
                  <a:srgbClr val="000000"/>
                </a:solidFill>
              </a:rPr>
              <a:t>Kominoski</a:t>
            </a:r>
            <a:r>
              <a:rPr lang="en-US" dirty="0">
                <a:solidFill>
                  <a:srgbClr val="000000"/>
                </a:solidFill>
              </a:rPr>
              <a:t> J., Florida International University, FL 33199 USA </a:t>
            </a:r>
          </a:p>
          <a:p>
            <a:pPr marL="0" indent="0">
              <a:buNone/>
            </a:pPr>
            <a:r>
              <a:rPr lang="en-US" dirty="0" smtClean="0"/>
              <a:t>Active Scientists: </a:t>
            </a:r>
            <a:endParaRPr lang="en-US" dirty="0"/>
          </a:p>
          <a:p>
            <a:r>
              <a:rPr lang="en-US" dirty="0" smtClean="0">
                <a:solidFill>
                  <a:srgbClr val="000000"/>
                </a:solidFill>
              </a:rPr>
              <a:t>Davis </a:t>
            </a:r>
            <a:r>
              <a:rPr lang="en-US" dirty="0">
                <a:solidFill>
                  <a:srgbClr val="000000"/>
                </a:solidFill>
              </a:rPr>
              <a:t>S., Everglades Foundation, FL 33157 </a:t>
            </a:r>
            <a:r>
              <a:rPr lang="en-US" dirty="0" smtClean="0">
                <a:solidFill>
                  <a:srgbClr val="000000"/>
                </a:solidFill>
              </a:rPr>
              <a:t>USA</a:t>
            </a:r>
            <a:endParaRPr lang="en-US" dirty="0">
              <a:solidFill>
                <a:srgbClr val="000000"/>
              </a:solidFill>
            </a:endParaRPr>
          </a:p>
          <a:p>
            <a:r>
              <a:rPr lang="en-US" dirty="0" err="1" smtClean="0">
                <a:solidFill>
                  <a:srgbClr val="000000"/>
                </a:solidFill>
              </a:rPr>
              <a:t>Gaiser</a:t>
            </a:r>
            <a:r>
              <a:rPr lang="en-US" dirty="0" smtClean="0">
                <a:solidFill>
                  <a:srgbClr val="000000"/>
                </a:solidFill>
              </a:rPr>
              <a:t> </a:t>
            </a:r>
            <a:r>
              <a:rPr lang="en-US" dirty="0">
                <a:solidFill>
                  <a:srgbClr val="000000"/>
                </a:solidFill>
              </a:rPr>
              <a:t>E., Florida International University, FL 33199 </a:t>
            </a:r>
            <a:r>
              <a:rPr lang="en-US" dirty="0" smtClean="0">
                <a:solidFill>
                  <a:srgbClr val="000000"/>
                </a:solidFill>
              </a:rPr>
              <a:t>USA</a:t>
            </a:r>
          </a:p>
          <a:p>
            <a:r>
              <a:rPr lang="en-US" dirty="0" err="1" smtClean="0">
                <a:solidFill>
                  <a:srgbClr val="000000"/>
                </a:solidFill>
              </a:rPr>
              <a:t>Troxler</a:t>
            </a:r>
            <a:r>
              <a:rPr lang="en-US" dirty="0">
                <a:solidFill>
                  <a:srgbClr val="000000"/>
                </a:solidFill>
              </a:rPr>
              <a:t>, T., Florida International University, FL 33199 </a:t>
            </a:r>
            <a:r>
              <a:rPr lang="en-US" dirty="0" smtClean="0">
                <a:solidFill>
                  <a:srgbClr val="000000"/>
                </a:solidFill>
              </a:rPr>
              <a:t>USA</a:t>
            </a:r>
          </a:p>
          <a:p>
            <a:r>
              <a:rPr lang="en-US" dirty="0" err="1">
                <a:solidFill>
                  <a:srgbClr val="000000"/>
                </a:solidFill>
              </a:rPr>
              <a:t>Servais</a:t>
            </a:r>
            <a:r>
              <a:rPr lang="en-US" dirty="0">
                <a:solidFill>
                  <a:srgbClr val="000000"/>
                </a:solidFill>
              </a:rPr>
              <a:t>  S., Florida International University, FL 33199 USA</a:t>
            </a:r>
          </a:p>
          <a:p>
            <a:r>
              <a:rPr lang="en-US" dirty="0" err="1">
                <a:solidFill>
                  <a:srgbClr val="000000"/>
                </a:solidFill>
              </a:rPr>
              <a:t>Pachón</a:t>
            </a:r>
            <a:r>
              <a:rPr lang="en-US" dirty="0">
                <a:solidFill>
                  <a:srgbClr val="000000"/>
                </a:solidFill>
              </a:rPr>
              <a:t> J. C., Cornell University, Ithaca, NY 14850 </a:t>
            </a:r>
            <a:r>
              <a:rPr lang="en-US" dirty="0" smtClean="0">
                <a:solidFill>
                  <a:srgbClr val="000000"/>
                </a:solidFill>
              </a:rPr>
              <a:t>USA</a:t>
            </a:r>
            <a:endParaRPr lang="en-US" dirty="0">
              <a:solidFill>
                <a:srgbClr val="000000"/>
              </a:solidFill>
            </a:endParaRPr>
          </a:p>
        </p:txBody>
      </p:sp>
    </p:spTree>
    <p:extLst>
      <p:ext uri="{BB962C8B-B14F-4D97-AF65-F5344CB8AC3E}">
        <p14:creationId xmlns:p14="http://schemas.microsoft.com/office/powerpoint/2010/main" val="506612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Climate Change </a:t>
            </a:r>
            <a:endParaRPr lang="en-US" dirty="0"/>
          </a:p>
        </p:txBody>
      </p:sp>
      <p:sp>
        <p:nvSpPr>
          <p:cNvPr id="8" name="Content Placeholder 7"/>
          <p:cNvSpPr>
            <a:spLocks noGrp="1"/>
          </p:cNvSpPr>
          <p:nvPr>
            <p:ph sz="quarter" idx="12"/>
          </p:nvPr>
        </p:nvSpPr>
        <p:spPr/>
        <p:txBody>
          <a:bodyPr/>
          <a:lstStyle/>
          <a:p>
            <a:r>
              <a:rPr lang="en-US" dirty="0" smtClean="0">
                <a:latin typeface="+mj-lt"/>
              </a:rPr>
              <a:t>Read the attached article. </a:t>
            </a:r>
          </a:p>
          <a:p>
            <a:r>
              <a:rPr lang="en-US" dirty="0" smtClean="0">
                <a:latin typeface="+mj-lt"/>
              </a:rPr>
              <a:t>What are the potential consequences of global climate change? </a:t>
            </a:r>
            <a:endParaRPr lang="en-US" dirty="0">
              <a:latin typeface="+mj-lt"/>
            </a:endParaRPr>
          </a:p>
        </p:txBody>
      </p:sp>
      <p:sp>
        <p:nvSpPr>
          <p:cNvPr id="6" name="Footer Placeholder 5"/>
          <p:cNvSpPr>
            <a:spLocks noGrp="1"/>
          </p:cNvSpPr>
          <p:nvPr>
            <p:ph type="ftr" sz="quarter" idx="11"/>
          </p:nvPr>
        </p:nvSpPr>
        <p:spPr/>
        <p:txBody>
          <a:bodyPr/>
          <a:lstStyle/>
          <a:p>
            <a:r>
              <a:rPr lang="en-US" smtClean="0"/>
              <a:t>© 2014 Connections Education LLC. All Rights Reserved.</a:t>
            </a:r>
            <a:endParaRPr lang="en-US" dirty="0"/>
          </a:p>
        </p:txBody>
      </p:sp>
    </p:spTree>
    <p:extLst>
      <p:ext uri="{BB962C8B-B14F-4D97-AF65-F5344CB8AC3E}">
        <p14:creationId xmlns:p14="http://schemas.microsoft.com/office/powerpoint/2010/main" val="131037689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Actual results from 2012 study</a:t>
            </a:r>
            <a:endParaRPr lang="en-US" dirty="0"/>
          </a:p>
        </p:txBody>
      </p:sp>
      <p:sp>
        <p:nvSpPr>
          <p:cNvPr id="3" name="Content Placeholder 2"/>
          <p:cNvSpPr>
            <a:spLocks noGrp="1"/>
          </p:cNvSpPr>
          <p:nvPr>
            <p:ph sz="quarter" idx="12"/>
          </p:nvPr>
        </p:nvSpPr>
        <p:spPr/>
        <p:txBody>
          <a:bodyPr/>
          <a:lstStyle/>
          <a:p>
            <a:endParaRPr lang="en-US"/>
          </a:p>
        </p:txBody>
      </p:sp>
    </p:spTree>
    <p:extLst>
      <p:ext uri="{BB962C8B-B14F-4D97-AF65-F5344CB8AC3E}">
        <p14:creationId xmlns:p14="http://schemas.microsoft.com/office/powerpoint/2010/main" val="1412762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Everglades</a:t>
            </a:r>
            <a:endParaRPr lang="en-US" dirty="0"/>
          </a:p>
        </p:txBody>
      </p:sp>
      <p:pic>
        <p:nvPicPr>
          <p:cNvPr id="5" name="Picture 4"/>
          <p:cNvPicPr>
            <a:picLocks noChangeAspect="1"/>
          </p:cNvPicPr>
          <p:nvPr/>
        </p:nvPicPr>
        <p:blipFill>
          <a:blip r:embed="rId3"/>
          <a:stretch>
            <a:fillRect/>
          </a:stretch>
        </p:blipFill>
        <p:spPr>
          <a:xfrm>
            <a:off x="2349500" y="1574800"/>
            <a:ext cx="4445000" cy="3708400"/>
          </a:xfrm>
          <a:prstGeom prst="rect">
            <a:avLst/>
          </a:prstGeom>
        </p:spPr>
      </p:pic>
      <p:sp>
        <p:nvSpPr>
          <p:cNvPr id="6" name="TextBox 5"/>
          <p:cNvSpPr txBox="1"/>
          <p:nvPr/>
        </p:nvSpPr>
        <p:spPr>
          <a:xfrm>
            <a:off x="0" y="6227329"/>
            <a:ext cx="6035991" cy="338554"/>
          </a:xfrm>
          <a:prstGeom prst="rect">
            <a:avLst/>
          </a:prstGeom>
          <a:noFill/>
        </p:spPr>
        <p:txBody>
          <a:bodyPr wrap="square" rtlCol="0">
            <a:spAutoFit/>
          </a:bodyPr>
          <a:lstStyle/>
          <a:p>
            <a:r>
              <a:rPr lang="en-US" sz="1600" dirty="0" smtClean="0"/>
              <a:t>Source: </a:t>
            </a:r>
            <a:r>
              <a:rPr lang="en-US" sz="1600" dirty="0" err="1" smtClean="0"/>
              <a:t>www.fossweb.com</a:t>
            </a:r>
            <a:endParaRPr lang="en-US" sz="1600" dirty="0"/>
          </a:p>
        </p:txBody>
      </p:sp>
    </p:spTree>
    <p:extLst>
      <p:ext uri="{BB962C8B-B14F-4D97-AF65-F5344CB8AC3E}">
        <p14:creationId xmlns:p14="http://schemas.microsoft.com/office/powerpoint/2010/main" val="355925103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Everglades</a:t>
            </a:r>
            <a:endParaRPr lang="en-US" dirty="0"/>
          </a:p>
        </p:txBody>
      </p:sp>
      <p:sp>
        <p:nvSpPr>
          <p:cNvPr id="3" name="Content Placeholder 2"/>
          <p:cNvSpPr>
            <a:spLocks noGrp="1"/>
          </p:cNvSpPr>
          <p:nvPr>
            <p:ph sz="quarter" idx="12"/>
          </p:nvPr>
        </p:nvSpPr>
        <p:spPr/>
        <p:txBody>
          <a:bodyPr>
            <a:normAutofit fontScale="92500" lnSpcReduction="10000"/>
          </a:bodyPr>
          <a:lstStyle/>
          <a:p>
            <a:r>
              <a:rPr lang="en-US" dirty="0" smtClean="0">
                <a:solidFill>
                  <a:srgbClr val="000000"/>
                </a:solidFill>
                <a:latin typeface="+mj-lt"/>
              </a:rPr>
              <a:t>Huge watershed</a:t>
            </a:r>
          </a:p>
          <a:p>
            <a:r>
              <a:rPr lang="en-US" dirty="0" smtClean="0">
                <a:solidFill>
                  <a:srgbClr val="000000"/>
                </a:solidFill>
                <a:latin typeface="+mj-lt"/>
              </a:rPr>
              <a:t>8 distinct ecosystems: </a:t>
            </a:r>
            <a:r>
              <a:rPr lang="en-US" dirty="0">
                <a:solidFill>
                  <a:srgbClr val="000000"/>
                </a:solidFill>
                <a:latin typeface="+mj-lt"/>
              </a:rPr>
              <a:t>hardwood hammock, pineland, mangrove, coastal lowlands, freshwater slough, freshwater marl prairie, cypress, marine, and estuarine.</a:t>
            </a:r>
            <a:endParaRPr lang="en-US" dirty="0" smtClean="0">
              <a:solidFill>
                <a:srgbClr val="000000"/>
              </a:solidFill>
              <a:latin typeface="+mj-lt"/>
            </a:endParaRPr>
          </a:p>
          <a:p>
            <a:r>
              <a:rPr lang="en-US" dirty="0" smtClean="0">
                <a:solidFill>
                  <a:srgbClr val="000000"/>
                </a:solidFill>
                <a:latin typeface="+mj-lt"/>
              </a:rPr>
              <a:t>World Heritage Site</a:t>
            </a:r>
          </a:p>
          <a:p>
            <a:r>
              <a:rPr lang="en-US" dirty="0" smtClean="0">
                <a:solidFill>
                  <a:srgbClr val="000000"/>
                </a:solidFill>
                <a:latin typeface="+mj-lt"/>
              </a:rPr>
              <a:t>Habitat for many rare and endangered species</a:t>
            </a:r>
          </a:p>
          <a:p>
            <a:r>
              <a:rPr lang="en-US" dirty="0" smtClean="0">
                <a:solidFill>
                  <a:srgbClr val="000000"/>
                </a:solidFill>
                <a:latin typeface="+mj-lt"/>
              </a:rPr>
              <a:t>Many ecosystem services: municipal water supply for 1 in 3 Floridians, recreation, fishing/fisheries, agriculture, coastal stability</a:t>
            </a:r>
          </a:p>
          <a:p>
            <a:endParaRPr lang="en-US" dirty="0">
              <a:latin typeface="+mj-lt"/>
            </a:endParaRPr>
          </a:p>
        </p:txBody>
      </p:sp>
    </p:spTree>
    <p:extLst>
      <p:ext uri="{BB962C8B-B14F-4D97-AF65-F5344CB8AC3E}">
        <p14:creationId xmlns:p14="http://schemas.microsoft.com/office/powerpoint/2010/main" val="265567487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 Level Rise</a:t>
            </a:r>
            <a:endParaRPr lang="en-US" dirty="0"/>
          </a:p>
        </p:txBody>
      </p:sp>
      <p:pic>
        <p:nvPicPr>
          <p:cNvPr id="4" name="Content Placeholder 3"/>
          <p:cNvPicPr>
            <a:picLocks noGrp="1" noChangeAspect="1"/>
          </p:cNvPicPr>
          <p:nvPr>
            <p:ph sz="quarter" idx="12"/>
          </p:nvPr>
        </p:nvPicPr>
        <p:blipFill>
          <a:blip r:embed="rId3"/>
          <a:srcRect l="-19190" r="-19190"/>
          <a:stretch>
            <a:fillRect/>
          </a:stretch>
        </p:blipFill>
        <p:spPr>
          <a:xfrm>
            <a:off x="225437" y="969349"/>
            <a:ext cx="8724526" cy="5132074"/>
          </a:xfrm>
        </p:spPr>
      </p:pic>
      <p:sp>
        <p:nvSpPr>
          <p:cNvPr id="5" name="Rectangle 4"/>
          <p:cNvSpPr/>
          <p:nvPr/>
        </p:nvSpPr>
        <p:spPr>
          <a:xfrm>
            <a:off x="0" y="6101423"/>
            <a:ext cx="8949963" cy="523220"/>
          </a:xfrm>
          <a:prstGeom prst="rect">
            <a:avLst/>
          </a:prstGeom>
        </p:spPr>
        <p:txBody>
          <a:bodyPr wrap="square">
            <a:spAutoFit/>
          </a:bodyPr>
          <a:lstStyle/>
          <a:p>
            <a:r>
              <a:rPr lang="en-US" sz="1400" dirty="0"/>
              <a:t>Source: University of Arizona's Department of Geosciences. - See more at: http://</a:t>
            </a:r>
            <a:r>
              <a:rPr lang="en-US" sz="1400" dirty="0" err="1"/>
              <a:t>blogs.edf.org</a:t>
            </a:r>
            <a:r>
              <a:rPr lang="en-US" sz="1400" dirty="0"/>
              <a:t>/climate411/2007/10/02/</a:t>
            </a:r>
            <a:r>
              <a:rPr lang="en-US" sz="1400" dirty="0" err="1"/>
              <a:t>sea_level_rise</a:t>
            </a:r>
            <a:r>
              <a:rPr lang="en-US" sz="1400" dirty="0"/>
              <a:t>/#sthash.Fb3OWRTu.dpuf</a:t>
            </a:r>
          </a:p>
        </p:txBody>
      </p:sp>
    </p:spTree>
    <p:extLst>
      <p:ext uri="{BB962C8B-B14F-4D97-AF65-F5344CB8AC3E}">
        <p14:creationId xmlns:p14="http://schemas.microsoft.com/office/powerpoint/2010/main" val="392495684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Sea-Level Rise</a:t>
            </a:r>
            <a:endParaRPr lang="en-US" dirty="0"/>
          </a:p>
        </p:txBody>
      </p:sp>
      <p:pic>
        <p:nvPicPr>
          <p:cNvPr id="4" name="Content Placeholder 3"/>
          <p:cNvPicPr>
            <a:picLocks noGrp="1" noChangeAspect="1"/>
          </p:cNvPicPr>
          <p:nvPr>
            <p:ph sz="quarter" idx="12"/>
          </p:nvPr>
        </p:nvPicPr>
        <p:blipFill>
          <a:blip r:embed="rId3"/>
          <a:srcRect l="-37755" r="-37755"/>
          <a:stretch>
            <a:fillRect/>
          </a:stretch>
        </p:blipFill>
        <p:spPr/>
      </p:pic>
    </p:spTree>
    <p:extLst>
      <p:ext uri="{BB962C8B-B14F-4D97-AF65-F5344CB8AC3E}">
        <p14:creationId xmlns:p14="http://schemas.microsoft.com/office/powerpoint/2010/main" val="156778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Hurricane Wilma</a:t>
            </a:r>
            <a:endParaRPr lang="en-US" dirty="0"/>
          </a:p>
        </p:txBody>
      </p:sp>
      <p:pic>
        <p:nvPicPr>
          <p:cNvPr id="4" name="Content Placeholder 3"/>
          <p:cNvPicPr>
            <a:picLocks noGrp="1" noChangeAspect="1"/>
          </p:cNvPicPr>
          <p:nvPr>
            <p:ph sz="quarter" idx="12"/>
          </p:nvPr>
        </p:nvPicPr>
        <p:blipFill>
          <a:blip r:embed="rId3"/>
          <a:srcRect l="-13750" r="-13750"/>
          <a:stretch>
            <a:fillRect/>
          </a:stretch>
        </p:blipFill>
        <p:spPr/>
      </p:pic>
      <p:sp>
        <p:nvSpPr>
          <p:cNvPr id="5" name="TextBox 4"/>
          <p:cNvSpPr txBox="1"/>
          <p:nvPr/>
        </p:nvSpPr>
        <p:spPr>
          <a:xfrm>
            <a:off x="299876" y="6035040"/>
            <a:ext cx="7929724" cy="338554"/>
          </a:xfrm>
          <a:prstGeom prst="rect">
            <a:avLst/>
          </a:prstGeom>
          <a:noFill/>
        </p:spPr>
        <p:txBody>
          <a:bodyPr wrap="square" rtlCol="0">
            <a:spAutoFit/>
          </a:bodyPr>
          <a:lstStyle/>
          <a:p>
            <a:r>
              <a:rPr lang="en-US" sz="1600" dirty="0"/>
              <a:t>Source: http://</a:t>
            </a:r>
            <a:r>
              <a:rPr lang="en-US" sz="1600" dirty="0" err="1"/>
              <a:t>i.imwx.com</a:t>
            </a:r>
            <a:r>
              <a:rPr lang="en-US" sz="1600" dirty="0"/>
              <a:t>/web/multimedia/images/tropical/</a:t>
            </a:r>
            <a:r>
              <a:rPr lang="en-US" sz="1600" dirty="0" err="1"/>
              <a:t>EVRGRN_wilma_miami.jpg</a:t>
            </a:r>
            <a:endParaRPr lang="en-US" sz="1600" dirty="0"/>
          </a:p>
        </p:txBody>
      </p:sp>
    </p:spTree>
    <p:extLst>
      <p:ext uri="{BB962C8B-B14F-4D97-AF65-F5344CB8AC3E}">
        <p14:creationId xmlns:p14="http://schemas.microsoft.com/office/powerpoint/2010/main" val="25000287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Everglades</a:t>
            </a:r>
            <a:endParaRPr lang="en-US" dirty="0"/>
          </a:p>
        </p:txBody>
      </p:sp>
      <p:pic>
        <p:nvPicPr>
          <p:cNvPr id="4" name="Content Placeholder 3"/>
          <p:cNvPicPr>
            <a:picLocks noGrp="1" noChangeAspect="1"/>
          </p:cNvPicPr>
          <p:nvPr>
            <p:ph sz="quarter" idx="12"/>
          </p:nvPr>
        </p:nvPicPr>
        <p:blipFill>
          <a:blip r:embed="rId2"/>
          <a:srcRect l="-35000" r="-35000"/>
          <a:stretch>
            <a:fillRect/>
          </a:stretch>
        </p:blipFill>
        <p:spPr/>
      </p:pic>
      <p:sp>
        <p:nvSpPr>
          <p:cNvPr id="5" name="TextBox 4"/>
          <p:cNvSpPr txBox="1"/>
          <p:nvPr/>
        </p:nvSpPr>
        <p:spPr>
          <a:xfrm>
            <a:off x="685800" y="6035040"/>
            <a:ext cx="7305002" cy="646331"/>
          </a:xfrm>
          <a:prstGeom prst="rect">
            <a:avLst/>
          </a:prstGeom>
          <a:noFill/>
        </p:spPr>
        <p:txBody>
          <a:bodyPr wrap="square" rtlCol="0">
            <a:spAutoFit/>
          </a:bodyPr>
          <a:lstStyle/>
          <a:p>
            <a:r>
              <a:rPr lang="en-US" dirty="0"/>
              <a:t>Source: USGS </a:t>
            </a:r>
            <a:r>
              <a:rPr lang="en-US" dirty="0">
                <a:hlinkClick r:id="rId3"/>
              </a:rPr>
              <a:t>http://pubs.usgs.gov/fs/fs-031-01</a:t>
            </a:r>
            <a:r>
              <a:rPr lang="en-US" dirty="0" smtClean="0">
                <a:hlinkClick r:id="rId3"/>
              </a:rPr>
              <a:t>/</a:t>
            </a:r>
            <a:endParaRPr lang="en-US" dirty="0" smtClean="0"/>
          </a:p>
          <a:p>
            <a:endParaRPr lang="en-US" dirty="0"/>
          </a:p>
        </p:txBody>
      </p:sp>
    </p:spTree>
    <p:extLst>
      <p:ext uri="{BB962C8B-B14F-4D97-AF65-F5344CB8AC3E}">
        <p14:creationId xmlns:p14="http://schemas.microsoft.com/office/powerpoint/2010/main" val="1013837074"/>
      </p:ext>
    </p:extLst>
  </p:cSld>
  <p:clrMapOvr>
    <a:masterClrMapping/>
  </p:clrMapOvr>
</p:sld>
</file>

<file path=ppt/theme/theme1.xml><?xml version="1.0" encoding="utf-8"?>
<a:theme xmlns:a="http://schemas.openxmlformats.org/drawingml/2006/main" name="2014_CECorpTheme">
  <a:themeElements>
    <a:clrScheme name="2014_CECorp">
      <a:dk1>
        <a:sysClr val="windowText" lastClr="000000"/>
      </a:dk1>
      <a:lt1>
        <a:sysClr val="window" lastClr="FFFFFF"/>
      </a:lt1>
      <a:dk2>
        <a:srgbClr val="C83E27"/>
      </a:dk2>
      <a:lt2>
        <a:srgbClr val="FED141"/>
      </a:lt2>
      <a:accent1>
        <a:srgbClr val="D86018"/>
      </a:accent1>
      <a:accent2>
        <a:srgbClr val="E1A810"/>
      </a:accent2>
      <a:accent3>
        <a:srgbClr val="1E788C"/>
      </a:accent3>
      <a:accent4>
        <a:srgbClr val="44A3B7"/>
      </a:accent4>
      <a:accent5>
        <a:srgbClr val="43B02A"/>
      </a:accent5>
      <a:accent6>
        <a:srgbClr val="2CAEA4"/>
      </a:accent6>
      <a:hlink>
        <a:srgbClr val="1E788C"/>
      </a:hlink>
      <a:folHlink>
        <a:srgbClr val="595959"/>
      </a:folHlink>
    </a:clrScheme>
    <a:fontScheme name="2013_CECorpTheme_Concept2">
      <a:majorFont>
        <a:latin typeface="Arial"/>
        <a:ea typeface=""/>
        <a:cs typeface=""/>
      </a:majorFont>
      <a:minorFont>
        <a:latin typeface="Franklin Gothic Book"/>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2014_CECorpTheme.thmx</Template>
  <TotalTime>2520</TotalTime>
  <Words>1948</Words>
  <Application>Microsoft Macintosh PowerPoint</Application>
  <PresentationFormat>On-screen Show (4:3)</PresentationFormat>
  <Paragraphs>207</Paragraphs>
  <Slides>30</Slides>
  <Notes>24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2014_CECorpTheme</vt:lpstr>
      <vt:lpstr>PowerPoint Presentation</vt:lpstr>
      <vt:lpstr>EXPERIMENTAL DESIGN</vt:lpstr>
      <vt:lpstr>Climate Change </vt:lpstr>
      <vt:lpstr>Everglades</vt:lpstr>
      <vt:lpstr>Everglades</vt:lpstr>
      <vt:lpstr>Sea Level Rise</vt:lpstr>
      <vt:lpstr>Sea-Level Rise</vt:lpstr>
      <vt:lpstr>Hurricane Wilma</vt:lpstr>
      <vt:lpstr>Everglades</vt:lpstr>
      <vt:lpstr>PowerPoint Presentation</vt:lpstr>
      <vt:lpstr>Was there any impact from storm surge? </vt:lpstr>
      <vt:lpstr>Gross and Net Primary Productivity</vt:lpstr>
      <vt:lpstr>Net Ecosystem Productivity </vt:lpstr>
      <vt:lpstr>NEP and disturbances</vt:lpstr>
      <vt:lpstr>Overriding Question</vt:lpstr>
      <vt:lpstr>Phosphorus</vt:lpstr>
      <vt:lpstr>Question 1.  How does increased phosphorus loading affect NEP in mangroves? </vt:lpstr>
      <vt:lpstr>Question 2.  How does mangrove leaf loss affect NEP in mangroves? </vt:lpstr>
      <vt:lpstr>Question 3.  How does the combination of increased phosphorus and mangrove leaf loss affect NEP in mangroves? </vt:lpstr>
      <vt:lpstr>Experimental Design</vt:lpstr>
      <vt:lpstr>Experimental Design</vt:lpstr>
      <vt:lpstr>Analysis  Question 1a</vt:lpstr>
      <vt:lpstr>Analysis  Question 1b</vt:lpstr>
      <vt:lpstr>Analysis  Question 2a</vt:lpstr>
      <vt:lpstr>Analysis  Question 2b</vt:lpstr>
      <vt:lpstr>Analysis  Question 3a</vt:lpstr>
      <vt:lpstr>Analysis  Question 3b</vt:lpstr>
      <vt:lpstr>Bringing it all together</vt:lpstr>
      <vt:lpstr>2012 Research project </vt:lpstr>
      <vt:lpstr>Actual results from 2012 study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EXPERIMENTAL DESIGN</dc:title>
  <dc:creator>Ingelise Giles</dc:creator>
  <cp:lastModifiedBy>Ingelise Giles</cp:lastModifiedBy>
  <cp:revision>56</cp:revision>
  <dcterms:created xsi:type="dcterms:W3CDTF">2014-11-07T18:23:43Z</dcterms:created>
  <dcterms:modified xsi:type="dcterms:W3CDTF">2014-12-27T21:53:40Z</dcterms:modified>
</cp:coreProperties>
</file>