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Lst>
  <p:sldIdLst>
    <p:sldId id="256" r:id="rId2"/>
    <p:sldId id="270" r:id="rId3"/>
    <p:sldId id="272" r:id="rId4"/>
    <p:sldId id="266" r:id="rId5"/>
    <p:sldId id="267" r:id="rId6"/>
    <p:sldId id="258" r:id="rId7"/>
    <p:sldId id="257" r:id="rId8"/>
    <p:sldId id="261" r:id="rId9"/>
    <p:sldId id="262" r:id="rId10"/>
    <p:sldId id="260" r:id="rId11"/>
    <p:sldId id="263" r:id="rId12"/>
    <p:sldId id="264" r:id="rId13"/>
    <p:sldId id="271" r:id="rId14"/>
    <p:sldId id="259" r:id="rId15"/>
    <p:sldId id="265" r:id="rId16"/>
    <p:sldId id="269" r:id="rId17"/>
    <p:sldId id="268"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03" autoAdjust="0"/>
    <p:restoredTop sz="94660"/>
  </p:normalViewPr>
  <p:slideViewPr>
    <p:cSldViewPr>
      <p:cViewPr varScale="1">
        <p:scale>
          <a:sx n="70" d="100"/>
          <a:sy n="70" d="100"/>
        </p:scale>
        <p:origin x="-61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B22B279-BC86-4E6E-A589-D67B4CFEC03D}" type="datetimeFigureOut">
              <a:rPr lang="en-US" smtClean="0"/>
              <a:pPr/>
              <a:t>2/29/2012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B19DD2B-27F2-4257-B875-62401FC9743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B22B279-BC86-4E6E-A589-D67B4CFEC03D}" type="datetimeFigureOut">
              <a:rPr lang="en-US" smtClean="0"/>
              <a:pPr/>
              <a:t>2/29/2012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B19DD2B-27F2-4257-B875-62401FC974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B22B279-BC86-4E6E-A589-D67B4CFEC03D}" type="datetimeFigureOut">
              <a:rPr lang="en-US" smtClean="0"/>
              <a:pPr/>
              <a:t>2/29/2012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B19DD2B-27F2-4257-B875-62401FC974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B22B279-BC86-4E6E-A589-D67B4CFEC03D}" type="datetimeFigureOut">
              <a:rPr lang="en-US" smtClean="0"/>
              <a:pPr/>
              <a:t>2/29/2012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B19DD2B-27F2-4257-B875-62401FC9743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B22B279-BC86-4E6E-A589-D67B4CFEC03D}" type="datetimeFigureOut">
              <a:rPr lang="en-US" smtClean="0"/>
              <a:pPr/>
              <a:t>2/29/2012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B19DD2B-27F2-4257-B875-62401FC9743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B22B279-BC86-4E6E-A589-D67B4CFEC03D}" type="datetimeFigureOut">
              <a:rPr lang="en-US" smtClean="0"/>
              <a:pPr/>
              <a:t>2/29/2012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B19DD2B-27F2-4257-B875-62401FC9743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B22B279-BC86-4E6E-A589-D67B4CFEC03D}" type="datetimeFigureOut">
              <a:rPr lang="en-US" smtClean="0"/>
              <a:pPr/>
              <a:t>2/29/2012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B19DD2B-27F2-4257-B875-62401FC9743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B22B279-BC86-4E6E-A589-D67B4CFEC03D}" type="datetimeFigureOut">
              <a:rPr lang="en-US" smtClean="0"/>
              <a:pPr/>
              <a:t>2/29/2012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B19DD2B-27F2-4257-B875-62401FC9743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B22B279-BC86-4E6E-A589-D67B4CFEC03D}" type="datetimeFigureOut">
              <a:rPr lang="en-US" smtClean="0"/>
              <a:pPr/>
              <a:t>2/29/2012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B19DD2B-27F2-4257-B875-62401FC974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B22B279-BC86-4E6E-A589-D67B4CFEC03D}" type="datetimeFigureOut">
              <a:rPr lang="en-US" smtClean="0"/>
              <a:pPr/>
              <a:t>2/29/2012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B19DD2B-27F2-4257-B875-62401FC9743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B22B279-BC86-4E6E-A589-D67B4CFEC03D}" type="datetimeFigureOut">
              <a:rPr lang="en-US" smtClean="0"/>
              <a:pPr/>
              <a:t>2/29/2012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B19DD2B-27F2-4257-B875-62401FC9743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B22B279-BC86-4E6E-A589-D67B4CFEC03D}" type="datetimeFigureOut">
              <a:rPr lang="en-US" smtClean="0"/>
              <a:pPr/>
              <a:t>2/29/2012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B19DD2B-27F2-4257-B875-62401FC9743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pubs.usgs.gov/circ/2004/circ1268/" TargetMode="External"/><Relationship Id="rId1" Type="http://schemas.openxmlformats.org/officeDocument/2006/relationships/slideLayout" Target="../slideLayouts/slideLayout2.xml"/><Relationship Id="rId5" Type="http://schemas.openxmlformats.org/officeDocument/2006/relationships/hyperlink" Target="http://www.itl.nist.gov/fipspubs/co-codes/fl.txt" TargetMode="External"/><Relationship Id="rId4" Type="http://schemas.openxmlformats.org/officeDocument/2006/relationships/hyperlink" Target="http://water.usgs.gov/watuse/data/2000/datadict.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ater.usgs.gov/watuse/wucircular2.html" TargetMode="External"/><Relationship Id="rId2" Type="http://schemas.openxmlformats.org/officeDocument/2006/relationships/hyperlink" Target="http://water.usgs.gov/watuse/pdf1995/html/" TargetMode="External"/><Relationship Id="rId1" Type="http://schemas.openxmlformats.org/officeDocument/2006/relationships/slideLayout" Target="../slideLayouts/slideLayout2.xml"/><Relationship Id="rId6" Type="http://schemas.openxmlformats.org/officeDocument/2006/relationships/hyperlink" Target="http://pubs.usgs.gov/chapter11/chapter11D.html" TargetMode="External"/><Relationship Id="rId5" Type="http://schemas.openxmlformats.org/officeDocument/2006/relationships/image" Target="../media/image4.gif"/><Relationship Id="rId4" Type="http://schemas.openxmlformats.org/officeDocument/2006/relationships/hyperlink" Target="http://water.usgs.gov/watuse/wutrends.html"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k12science.org/curriculum/drainproj/" TargetMode="External"/><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13.xml.rels><?xml version="1.0" encoding="UTF-8" standalone="yes"?>
<Relationships xmlns="http://schemas.openxmlformats.org/package/2006/relationships"><Relationship Id="rId3" Type="http://schemas.openxmlformats.org/officeDocument/2006/relationships/hyperlink" Target="http://www.chartgo.com/index.jsp" TargetMode="External"/><Relationship Id="rId2" Type="http://schemas.openxmlformats.org/officeDocument/2006/relationships/hyperlink" Target="http://www-958.ibm.com/software/data/cognos/manyeyes/" TargetMode="External"/><Relationship Id="rId1" Type="http://schemas.openxmlformats.org/officeDocument/2006/relationships/slideLayout" Target="../slideLayouts/slideLayout2.xml"/><Relationship Id="rId5" Type="http://schemas.openxmlformats.org/officeDocument/2006/relationships/image" Target="../media/image4.gif"/><Relationship Id="rId4" Type="http://schemas.openxmlformats.org/officeDocument/2006/relationships/hyperlink" Target="http://www.google.com/earth/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wallwisher.com/" TargetMode="External"/><Relationship Id="rId7" Type="http://schemas.openxmlformats.org/officeDocument/2006/relationships/image" Target="../media/image7.wmf"/><Relationship Id="rId2" Type="http://schemas.openxmlformats.org/officeDocument/2006/relationships/hyperlink" Target="http://pubs.usgs.gov/circ/2004/circ1268/htdocs/text-glossary.html" TargetMode="External"/><Relationship Id="rId1" Type="http://schemas.openxmlformats.org/officeDocument/2006/relationships/slideLayout" Target="../slideLayouts/slideLayout2.xml"/><Relationship Id="rId6" Type="http://schemas.openxmlformats.org/officeDocument/2006/relationships/hyperlink" Target="http://www.slideshare.net/" TargetMode="External"/><Relationship Id="rId5" Type="http://schemas.openxmlformats.org/officeDocument/2006/relationships/hyperlink" Target="http://download.cnet.com/Photo-Story-3-for-Windows/3000-12511_4-10339154.html?tag=rb_content;main" TargetMode="External"/><Relationship Id="rId4" Type="http://schemas.openxmlformats.org/officeDocument/2006/relationships/hyperlink" Target="http://www.wordia.com/"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bloglines.com/" TargetMode="External"/><Relationship Id="rId2" Type="http://schemas.openxmlformats.org/officeDocument/2006/relationships/hyperlink" Target="http://www.wikispaces.com/" TargetMode="External"/><Relationship Id="rId1" Type="http://schemas.openxmlformats.org/officeDocument/2006/relationships/slideLayout" Target="../slideLayouts/slideLayout2.xml"/><Relationship Id="rId6" Type="http://schemas.openxmlformats.org/officeDocument/2006/relationships/image" Target="../media/image8.wmf"/><Relationship Id="rId5" Type="http://schemas.openxmlformats.org/officeDocument/2006/relationships/hyperlink" Target="http://twitter.com/" TargetMode="External"/><Relationship Id="rId4" Type="http://schemas.openxmlformats.org/officeDocument/2006/relationships/hyperlink" Target="https://www.google.com/accounts/ServiceLogin?service=reader&amp;passive=1209600&amp;continue=http://www.google.com/reader/view/&amp;followup=http://www.google.com/reader/view/"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thinglink.com/" TargetMode="External"/><Relationship Id="rId2" Type="http://schemas.openxmlformats.org/officeDocument/2006/relationships/hyperlink" Target="http://www.jogtheweb.com/run/z1O1GPxm4bCR/Web-20-Tools-for-Kids" TargetMode="External"/><Relationship Id="rId1" Type="http://schemas.openxmlformats.org/officeDocument/2006/relationships/slideLayout" Target="../slideLayouts/slideLayout2.xml"/><Relationship Id="rId4" Type="http://schemas.openxmlformats.org/officeDocument/2006/relationships/image" Target="../media/image9.wmf"/></Relationships>
</file>

<file path=ppt/slides/_rels/slide17.xml.rels><?xml version="1.0" encoding="UTF-8" standalone="yes"?>
<Relationships xmlns="http://schemas.openxmlformats.org/package/2006/relationships"><Relationship Id="rId2" Type="http://schemas.openxmlformats.org/officeDocument/2006/relationships/hyperlink" Target="http://www.jogtheweb.com/run/z1O1GPxm4bCR/Web-20-Tools-for-Kid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www.dhmo.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youtube.com/watch?v=jAI1JAYj53k" TargetMode="External"/><Relationship Id="rId2" Type="http://schemas.openxmlformats.org/officeDocument/2006/relationships/hyperlink" Target="http://www.spezify.com/" TargetMode="External"/><Relationship Id="rId1" Type="http://schemas.openxmlformats.org/officeDocument/2006/relationships/slideLayout" Target="../slideLayouts/slideLayout2.xml"/><Relationship Id="rId5" Type="http://schemas.openxmlformats.org/officeDocument/2006/relationships/image" Target="../media/image4.gif"/><Relationship Id="rId4" Type="http://schemas.openxmlformats.org/officeDocument/2006/relationships/hyperlink" Target="http://www.youtube.com/watch?v=zfyZHYbev6k"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www.aaas.org/publications/books_reports/CCLI/PDFs/06_WLE_Porter.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lrrpublic.cli.det.nsw.edu.au/lrrSecure/Sites/LRRView/11636/index.htm?Signature=(51d1ffc6-dd87-4424-8ec0-f6a05775366f)" TargetMode="External"/><Relationship Id="rId2" Type="http://schemas.openxmlformats.org/officeDocument/2006/relationships/hyperlink" Target="http://lrrpublic.cli.det.nsw.edu.au/lrrSecure/Sites/LRRView/7921/index.htm?Signature=(5e5c267c-5480-4432-8a8a-337f6e88a3cf)" TargetMode="External"/><Relationship Id="rId1" Type="http://schemas.openxmlformats.org/officeDocument/2006/relationships/slideLayout" Target="../slideLayouts/slideLayout2.xml"/><Relationship Id="rId5" Type="http://schemas.openxmlformats.org/officeDocument/2006/relationships/image" Target="../media/image4.gif"/><Relationship Id="rId4" Type="http://schemas.openxmlformats.org/officeDocument/2006/relationships/hyperlink" Target="http://office.microsoft.com/en-us/downloads/office-online-file-converters-and-viewers-HA001044981.asp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ater.usgs.gov/watuse/data/2000/usco2000.txt" TargetMode="External"/><Relationship Id="rId2" Type="http://schemas.openxmlformats.org/officeDocument/2006/relationships/hyperlink" Target="http://water.usgs.gov/watuse/data/2000/usco2000.xls" TargetMode="Externa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9.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hyperlink" Target="http://water.usgs.gov/watuse/data/2000/datadict.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838200"/>
            <a:ext cx="7848600" cy="4876800"/>
          </a:xfrm>
        </p:spPr>
        <p:txBody>
          <a:bodyPr>
            <a:noAutofit/>
          </a:bodyPr>
          <a:lstStyle/>
          <a:p>
            <a:r>
              <a:rPr lang="en-US" sz="5400" dirty="0" smtClean="0"/>
              <a:t>Learning how to do Research in Science </a:t>
            </a:r>
            <a:br>
              <a:rPr lang="en-US" sz="5400" dirty="0" smtClean="0"/>
            </a:br>
            <a:r>
              <a:rPr lang="en-US" sz="5400" dirty="0" smtClean="0"/>
              <a:t>using Web 2.0</a:t>
            </a:r>
            <a:br>
              <a:rPr lang="en-US" sz="5400" dirty="0" smtClean="0"/>
            </a:br>
            <a:r>
              <a:rPr lang="en-US" dirty="0" smtClean="0"/>
              <a:t> </a:t>
            </a:r>
            <a:br>
              <a:rPr lang="en-US" dirty="0" smtClean="0"/>
            </a:br>
            <a:r>
              <a:rPr lang="en-US" sz="2800" dirty="0" smtClean="0"/>
              <a:t/>
            </a:r>
            <a:br>
              <a:rPr lang="en-US" sz="2800" dirty="0" smtClean="0"/>
            </a:br>
            <a:r>
              <a:rPr lang="en-US" sz="2800" dirty="0" smtClean="0"/>
              <a:t>Teresa </a:t>
            </a:r>
            <a:r>
              <a:rPr lang="en-US" sz="2800" dirty="0" err="1" smtClean="0"/>
              <a:t>Casal</a:t>
            </a:r>
            <a:r>
              <a:rPr lang="en-US" sz="2800" dirty="0" smtClean="0"/>
              <a:t>, </a:t>
            </a:r>
            <a:r>
              <a:rPr lang="en-US" sz="2800" dirty="0" err="1" smtClean="0"/>
              <a:t>Ed.S</a:t>
            </a:r>
            <a:r>
              <a:rPr lang="en-US" sz="2800" dirty="0" smtClean="0"/>
              <a:t/>
            </a:r>
            <a:br>
              <a:rPr lang="en-US" sz="2800" dirty="0" smtClean="0"/>
            </a:br>
            <a:r>
              <a:rPr lang="en-US" sz="2800" dirty="0" smtClean="0"/>
              <a:t>FIU LTER/Miami Dade College</a:t>
            </a:r>
            <a:br>
              <a:rPr lang="en-US" sz="2800" dirty="0" smtClean="0"/>
            </a:br>
            <a:endParaRPr lang="en-US" sz="2800" dirty="0"/>
          </a:p>
        </p:txBody>
      </p:sp>
      <p:pic>
        <p:nvPicPr>
          <p:cNvPr id="3"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5786364"/>
            <a:ext cx="1905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0" descr="NS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24800" y="5882184"/>
            <a:ext cx="762000" cy="762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sz="3600" dirty="0" smtClean="0"/>
              <a:t>Read the abstract from the article:  </a:t>
            </a:r>
            <a:r>
              <a:rPr lang="en-US" sz="3600" dirty="0" smtClean="0">
                <a:hlinkClick r:id="rId2"/>
              </a:rPr>
              <a:t>Estimated use of water in the US in 2000</a:t>
            </a:r>
            <a:r>
              <a:rPr lang="en-US" sz="3600" dirty="0" smtClean="0"/>
              <a:t> </a:t>
            </a:r>
            <a:r>
              <a:rPr lang="en-US" sz="3600" dirty="0"/>
              <a:t>Find the self-reported domestic use in million gallons per </a:t>
            </a:r>
            <a:r>
              <a:rPr lang="en-US" sz="3600" dirty="0" smtClean="0"/>
              <a:t>day. In the Table of Contents, click on ‘domestic’ then click on ‘table 6’ for the state data.   </a:t>
            </a:r>
          </a:p>
          <a:p>
            <a:pPr marL="603504" lvl="2" indent="-256032">
              <a:lnSpc>
                <a:spcPct val="110000"/>
              </a:lnSpc>
              <a:spcBef>
                <a:spcPts val="400"/>
              </a:spcBef>
              <a:buSzPct val="68000"/>
              <a:buBlip>
                <a:blip r:embed="rId3"/>
              </a:buBlip>
            </a:pPr>
            <a:r>
              <a:rPr lang="en-US" sz="3100" i="1" dirty="0">
                <a:latin typeface="Times New Roman" pitchFamily="18" charset="0"/>
                <a:ea typeface="Batang" pitchFamily="18" charset="-127"/>
                <a:cs typeface="Times New Roman" pitchFamily="18" charset="0"/>
              </a:rPr>
              <a:t>How much water is consumed in your state? </a:t>
            </a:r>
          </a:p>
          <a:p>
            <a:pPr marL="603504" lvl="2" indent="-256032">
              <a:lnSpc>
                <a:spcPct val="110000"/>
              </a:lnSpc>
              <a:spcBef>
                <a:spcPts val="400"/>
              </a:spcBef>
              <a:buSzPct val="68000"/>
              <a:buBlip>
                <a:blip r:embed="rId3"/>
              </a:buBlip>
            </a:pPr>
            <a:r>
              <a:rPr lang="en-US" sz="3100" i="1" dirty="0">
                <a:latin typeface="Times New Roman" pitchFamily="18" charset="0"/>
                <a:ea typeface="Batang" pitchFamily="18" charset="-127"/>
                <a:cs typeface="Times New Roman" pitchFamily="18" charset="0"/>
              </a:rPr>
              <a:t>Use the </a:t>
            </a:r>
            <a:r>
              <a:rPr lang="en-US" sz="3100" i="1" dirty="0">
                <a:latin typeface="Times New Roman" pitchFamily="18" charset="0"/>
                <a:ea typeface="Batang" pitchFamily="18" charset="-127"/>
                <a:cs typeface="Times New Roman" pitchFamily="18" charset="0"/>
                <a:hlinkClick r:id="rId4"/>
              </a:rPr>
              <a:t>dictionary</a:t>
            </a:r>
            <a:r>
              <a:rPr lang="en-US" sz="3100" i="1" dirty="0">
                <a:latin typeface="Times New Roman" pitchFamily="18" charset="0"/>
                <a:ea typeface="Batang" pitchFamily="18" charset="-127"/>
                <a:cs typeface="Times New Roman" pitchFamily="18" charset="0"/>
              </a:rPr>
              <a:t> provided to find the tag for domestic ground water in </a:t>
            </a:r>
            <a:r>
              <a:rPr lang="en-US" sz="3100" i="1" dirty="0" err="1">
                <a:latin typeface="Times New Roman" pitchFamily="18" charset="0"/>
                <a:ea typeface="Batang" pitchFamily="18" charset="-127"/>
                <a:cs typeface="Times New Roman" pitchFamily="18" charset="0"/>
              </a:rPr>
              <a:t>Mgal</a:t>
            </a:r>
            <a:r>
              <a:rPr lang="en-US" sz="3100" i="1" dirty="0">
                <a:latin typeface="Times New Roman" pitchFamily="18" charset="0"/>
                <a:ea typeface="Batang" pitchFamily="18" charset="-127"/>
                <a:cs typeface="Times New Roman" pitchFamily="18" charset="0"/>
              </a:rPr>
              <a:t>/day.</a:t>
            </a:r>
          </a:p>
          <a:p>
            <a:pPr marL="603504" lvl="2" indent="-256032">
              <a:lnSpc>
                <a:spcPct val="110000"/>
              </a:lnSpc>
              <a:spcBef>
                <a:spcPts val="400"/>
              </a:spcBef>
              <a:buSzPct val="68000"/>
              <a:buBlip>
                <a:blip r:embed="rId3"/>
              </a:buBlip>
            </a:pPr>
            <a:r>
              <a:rPr lang="en-US" sz="3100" i="1" dirty="0">
                <a:latin typeface="Times New Roman" pitchFamily="18" charset="0"/>
                <a:ea typeface="Batang" pitchFamily="18" charset="-127"/>
                <a:cs typeface="Times New Roman" pitchFamily="18" charset="0"/>
              </a:rPr>
              <a:t>Which </a:t>
            </a:r>
            <a:r>
              <a:rPr lang="en-US" sz="3100" i="1" dirty="0">
                <a:latin typeface="Times New Roman" pitchFamily="18" charset="0"/>
                <a:ea typeface="Batang" pitchFamily="18" charset="-127"/>
                <a:cs typeface="Times New Roman" pitchFamily="18" charset="0"/>
                <a:hlinkClick r:id="rId5"/>
              </a:rPr>
              <a:t>code</a:t>
            </a:r>
            <a:r>
              <a:rPr lang="en-US" sz="3100" i="1" dirty="0">
                <a:latin typeface="Times New Roman" pitchFamily="18" charset="0"/>
                <a:ea typeface="Batang" pitchFamily="18" charset="-127"/>
                <a:cs typeface="Times New Roman" pitchFamily="18" charset="0"/>
              </a:rPr>
              <a:t> is assigned to your county </a:t>
            </a:r>
            <a:r>
              <a:rPr lang="en-US" sz="3100" i="1" dirty="0" smtClean="0">
                <a:latin typeface="Times New Roman" pitchFamily="18" charset="0"/>
                <a:ea typeface="Batang" pitchFamily="18" charset="-127"/>
                <a:cs typeface="Times New Roman" pitchFamily="18" charset="0"/>
              </a:rPr>
              <a:t>( for ex. Miami-Dade</a:t>
            </a:r>
            <a:r>
              <a:rPr lang="en-US" sz="3100" i="1" dirty="0">
                <a:latin typeface="Times New Roman" pitchFamily="18" charset="0"/>
                <a:ea typeface="Batang" pitchFamily="18" charset="-127"/>
                <a:cs typeface="Times New Roman" pitchFamily="18" charset="0"/>
              </a:rPr>
              <a:t>)?</a:t>
            </a:r>
          </a:p>
        </p:txBody>
      </p:sp>
      <p:sp>
        <p:nvSpPr>
          <p:cNvPr id="2" name="Title 1"/>
          <p:cNvSpPr>
            <a:spLocks noGrp="1"/>
          </p:cNvSpPr>
          <p:nvPr>
            <p:ph type="title"/>
          </p:nvPr>
        </p:nvSpPr>
        <p:spPr/>
        <p:txBody>
          <a:bodyPr>
            <a:normAutofit/>
          </a:bodyPr>
          <a:lstStyle/>
          <a:p>
            <a:r>
              <a:rPr lang="en-US" sz="2800" dirty="0"/>
              <a:t>Activity 5-Research on Domestic Water Use</a:t>
            </a:r>
            <a:endParaRPr lang="en-US" sz="3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19200"/>
            <a:ext cx="8686800" cy="5562600"/>
          </a:xfrm>
        </p:spPr>
        <p:txBody>
          <a:bodyPr>
            <a:normAutofit fontScale="32500" lnSpcReduction="20000"/>
          </a:bodyPr>
          <a:lstStyle/>
          <a:p>
            <a:r>
              <a:rPr lang="en-US" sz="8800" dirty="0" smtClean="0"/>
              <a:t>Compare </a:t>
            </a:r>
            <a:r>
              <a:rPr lang="en-US" sz="8800" dirty="0"/>
              <a:t>the </a:t>
            </a:r>
            <a:r>
              <a:rPr lang="en-US" sz="8800" dirty="0" smtClean="0"/>
              <a:t>domestic water use data </a:t>
            </a:r>
            <a:r>
              <a:rPr lang="en-US" sz="8800" dirty="0"/>
              <a:t>for </a:t>
            </a:r>
            <a:r>
              <a:rPr lang="en-US" sz="8800" dirty="0" smtClean="0"/>
              <a:t>several year: </a:t>
            </a:r>
            <a:endParaRPr lang="en-US" sz="8800" dirty="0"/>
          </a:p>
          <a:p>
            <a:r>
              <a:rPr lang="en-US" sz="8800" dirty="0" smtClean="0">
                <a:hlinkClick r:id="rId2"/>
              </a:rPr>
              <a:t>Estimated </a:t>
            </a:r>
            <a:r>
              <a:rPr lang="en-US" sz="8800" dirty="0">
                <a:hlinkClick r:id="rId2"/>
              </a:rPr>
              <a:t>Use of Water in the US in 1995</a:t>
            </a:r>
            <a:r>
              <a:rPr lang="en-US" sz="8800" dirty="0">
                <a:hlinkClick r:id="rId3"/>
              </a:rPr>
              <a:t>                                                                                                                                                                                                                                                                   </a:t>
            </a:r>
          </a:p>
          <a:p>
            <a:r>
              <a:rPr lang="en-US" sz="8800" dirty="0">
                <a:hlinkClick r:id="rId3"/>
              </a:rPr>
              <a:t>Estimated Use of Water in the US in 1990</a:t>
            </a:r>
            <a:endParaRPr lang="en-US" sz="8800" dirty="0"/>
          </a:p>
          <a:p>
            <a:r>
              <a:rPr lang="en-US" sz="8600" dirty="0" smtClean="0">
                <a:hlinkClick r:id="rId4"/>
              </a:rPr>
              <a:t>Trends of Water Use between 1950 and 1990</a:t>
            </a:r>
            <a:r>
              <a:rPr lang="en-US" sz="8600" dirty="0" smtClean="0"/>
              <a:t/>
            </a:r>
            <a:br>
              <a:rPr lang="en-US" sz="8600" dirty="0" smtClean="0"/>
            </a:br>
            <a:endParaRPr lang="en-US" sz="8600" dirty="0" smtClean="0"/>
          </a:p>
          <a:p>
            <a:pPr marL="603504" lvl="2" indent="-256032">
              <a:lnSpc>
                <a:spcPct val="110000"/>
              </a:lnSpc>
              <a:spcBef>
                <a:spcPts val="400"/>
              </a:spcBef>
              <a:buSzPct val="68000"/>
              <a:buBlip>
                <a:blip r:embed="rId5"/>
              </a:buBlip>
            </a:pPr>
            <a:r>
              <a:rPr lang="en-US" sz="7400" i="1" dirty="0">
                <a:latin typeface="Times New Roman" pitchFamily="18" charset="0"/>
                <a:ea typeface="Batang" pitchFamily="18" charset="-127"/>
                <a:cs typeface="Times New Roman" pitchFamily="18" charset="0"/>
              </a:rPr>
              <a:t>What are the trends for domestic water usage between </a:t>
            </a:r>
            <a:r>
              <a:rPr lang="en-US" sz="7400" i="1" dirty="0" smtClean="0">
                <a:latin typeface="Times New Roman" pitchFamily="18" charset="0"/>
                <a:ea typeface="Batang" pitchFamily="18" charset="-127"/>
                <a:cs typeface="Times New Roman" pitchFamily="18" charset="0"/>
              </a:rPr>
              <a:t>1990 </a:t>
            </a:r>
            <a:r>
              <a:rPr lang="en-US" sz="7400" i="1" dirty="0">
                <a:latin typeface="Times New Roman" pitchFamily="18" charset="0"/>
                <a:ea typeface="Batang" pitchFamily="18" charset="-127"/>
                <a:cs typeface="Times New Roman" pitchFamily="18" charset="0"/>
              </a:rPr>
              <a:t>and 1995? </a:t>
            </a:r>
            <a:br>
              <a:rPr lang="en-US" sz="7400" i="1" dirty="0">
                <a:latin typeface="Times New Roman" pitchFamily="18" charset="0"/>
                <a:ea typeface="Batang" pitchFamily="18" charset="-127"/>
                <a:cs typeface="Times New Roman" pitchFamily="18" charset="0"/>
              </a:rPr>
            </a:br>
            <a:r>
              <a:rPr lang="en-US" sz="7400" i="1" dirty="0">
                <a:latin typeface="Times New Roman" pitchFamily="18" charset="0"/>
                <a:ea typeface="Batang" pitchFamily="18" charset="-127"/>
                <a:cs typeface="Times New Roman" pitchFamily="18" charset="0"/>
              </a:rPr>
              <a:t>How does the trend vary between 1950 and 1990?</a:t>
            </a:r>
          </a:p>
          <a:p>
            <a:pPr marL="603504" lvl="2" indent="-256032">
              <a:lnSpc>
                <a:spcPct val="110000"/>
              </a:lnSpc>
              <a:spcBef>
                <a:spcPts val="400"/>
              </a:spcBef>
              <a:buSzPct val="68000"/>
              <a:buBlip>
                <a:blip r:embed="rId5"/>
              </a:buBlip>
            </a:pPr>
            <a:r>
              <a:rPr lang="en-US" sz="7400" i="1" dirty="0">
                <a:latin typeface="Times New Roman" pitchFamily="18" charset="0"/>
                <a:ea typeface="Batang" pitchFamily="18" charset="-127"/>
                <a:cs typeface="Times New Roman" pitchFamily="18" charset="0"/>
              </a:rPr>
              <a:t>How does the </a:t>
            </a:r>
            <a:r>
              <a:rPr lang="en-US" sz="7400" i="1" dirty="0">
                <a:latin typeface="Times New Roman" pitchFamily="18" charset="0"/>
                <a:ea typeface="Batang" pitchFamily="18" charset="-127"/>
                <a:cs typeface="Times New Roman" pitchFamily="18" charset="0"/>
                <a:hlinkClick r:id="rId6"/>
              </a:rPr>
              <a:t>National Handbook of Recommended Methods for Water Data Acquisition </a:t>
            </a:r>
            <a:r>
              <a:rPr lang="en-US" sz="7400" i="1" dirty="0">
                <a:latin typeface="Times New Roman" pitchFamily="18" charset="0"/>
                <a:ea typeface="Batang" pitchFamily="18" charset="-127"/>
                <a:cs typeface="Times New Roman" pitchFamily="18" charset="0"/>
              </a:rPr>
              <a:t>define domestic use, what are the sources and how is it measured? </a:t>
            </a:r>
          </a:p>
          <a:p>
            <a:endParaRPr lang="en-US" dirty="0"/>
          </a:p>
        </p:txBody>
      </p:sp>
      <p:sp>
        <p:nvSpPr>
          <p:cNvPr id="2" name="Title 1"/>
          <p:cNvSpPr>
            <a:spLocks noGrp="1"/>
          </p:cNvSpPr>
          <p:nvPr>
            <p:ph type="title"/>
          </p:nvPr>
        </p:nvSpPr>
        <p:spPr/>
        <p:txBody>
          <a:bodyPr>
            <a:normAutofit/>
          </a:bodyPr>
          <a:lstStyle/>
          <a:p>
            <a:r>
              <a:rPr lang="en-US" sz="3600" dirty="0"/>
              <a:t>Activity </a:t>
            </a:r>
            <a:r>
              <a:rPr lang="en-US" sz="3600" dirty="0" smtClean="0"/>
              <a:t>5-Water </a:t>
            </a:r>
            <a:r>
              <a:rPr lang="en-US" sz="3600" dirty="0"/>
              <a:t>Use in the U.S.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457200" indent="-457200"/>
            <a:endParaRPr lang="en-US" sz="2800" dirty="0" smtClean="0"/>
          </a:p>
          <a:p>
            <a:pPr marL="457200" indent="-457200"/>
            <a:r>
              <a:rPr lang="en-US" sz="2800" dirty="0" smtClean="0"/>
              <a:t>You will now learn about your own water consumption. Visit the </a:t>
            </a:r>
            <a:r>
              <a:rPr lang="en-US" sz="2800" dirty="0" smtClean="0">
                <a:hlinkClick r:id="rId2"/>
              </a:rPr>
              <a:t>Down the Drain </a:t>
            </a:r>
            <a:r>
              <a:rPr lang="en-US" sz="2800" dirty="0" smtClean="0"/>
              <a:t>website and read the instructions carefully. After completing the activity you should know the amount of water you use on average.</a:t>
            </a:r>
            <a:endParaRPr lang="en-US" sz="2400" i="1" dirty="0">
              <a:latin typeface="Times New Roman" pitchFamily="18" charset="0"/>
              <a:ea typeface="Batang" pitchFamily="18" charset="-127"/>
              <a:cs typeface="Times New Roman" pitchFamily="18" charset="0"/>
            </a:endParaRPr>
          </a:p>
          <a:p>
            <a:pPr marL="457200" indent="-457200"/>
            <a:endParaRPr lang="en-US" sz="2400" i="1" dirty="0">
              <a:latin typeface="Times New Roman" pitchFamily="18" charset="0"/>
              <a:ea typeface="Batang" pitchFamily="18" charset="-127"/>
              <a:cs typeface="Times New Roman" pitchFamily="18" charset="0"/>
            </a:endParaRPr>
          </a:p>
          <a:p>
            <a:pPr marL="603504" lvl="2" indent="-256032">
              <a:spcBef>
                <a:spcPts val="400"/>
              </a:spcBef>
              <a:buSzPct val="68000"/>
              <a:buBlip>
                <a:blip r:embed="rId3"/>
              </a:buBlip>
            </a:pPr>
            <a:r>
              <a:rPr lang="en-US" sz="2400" i="1" dirty="0">
                <a:latin typeface="Times New Roman" pitchFamily="18" charset="0"/>
                <a:ea typeface="Batang" pitchFamily="18" charset="-127"/>
                <a:cs typeface="Times New Roman" pitchFamily="18" charset="0"/>
              </a:rPr>
              <a:t>How much water did you use?</a:t>
            </a:r>
          </a:p>
          <a:p>
            <a:pPr marL="603504" lvl="2" indent="-256032">
              <a:spcBef>
                <a:spcPts val="400"/>
              </a:spcBef>
              <a:buSzPct val="68000"/>
              <a:buBlip>
                <a:blip r:embed="rId3"/>
              </a:buBlip>
            </a:pPr>
            <a:r>
              <a:rPr lang="en-US" sz="2400" i="1" dirty="0">
                <a:latin typeface="Times New Roman" pitchFamily="18" charset="0"/>
                <a:ea typeface="Batang" pitchFamily="18" charset="-127"/>
                <a:cs typeface="Times New Roman" pitchFamily="18" charset="0"/>
              </a:rPr>
              <a:t>How does this amount compare to the average water used in your district, </a:t>
            </a:r>
            <a:r>
              <a:rPr lang="en-US" sz="2400" i="1" dirty="0" smtClean="0">
                <a:latin typeface="Times New Roman" pitchFamily="18" charset="0"/>
                <a:ea typeface="Batang" pitchFamily="18" charset="-127"/>
                <a:cs typeface="Times New Roman" pitchFamily="18" charset="0"/>
              </a:rPr>
              <a:t>your state </a:t>
            </a:r>
            <a:r>
              <a:rPr lang="en-US" sz="2400" i="1" dirty="0">
                <a:latin typeface="Times New Roman" pitchFamily="18" charset="0"/>
                <a:ea typeface="Batang" pitchFamily="18" charset="-127"/>
                <a:cs typeface="Times New Roman" pitchFamily="18" charset="0"/>
              </a:rPr>
              <a:t>and </a:t>
            </a:r>
            <a:r>
              <a:rPr lang="en-US" sz="2400" i="1" dirty="0" smtClean="0">
                <a:latin typeface="Times New Roman" pitchFamily="18" charset="0"/>
                <a:ea typeface="Batang" pitchFamily="18" charset="-127"/>
                <a:cs typeface="Times New Roman" pitchFamily="18" charset="0"/>
              </a:rPr>
              <a:t>in the country?</a:t>
            </a:r>
            <a:endParaRPr lang="en-US" sz="2400" i="1" dirty="0">
              <a:latin typeface="Times New Roman" pitchFamily="18" charset="0"/>
              <a:ea typeface="Batang" pitchFamily="18" charset="-127"/>
              <a:cs typeface="Times New Roman" pitchFamily="18" charset="0"/>
            </a:endParaRPr>
          </a:p>
          <a:p>
            <a:pPr marL="457200" indent="-457200"/>
            <a:endParaRPr lang="en-US" sz="2800" dirty="0" smtClean="0"/>
          </a:p>
          <a:p>
            <a:pPr marL="457200" indent="-457200"/>
            <a:endParaRPr lang="en-US" sz="2800" dirty="0" smtClean="0">
              <a:hlinkClick r:id="rId2"/>
            </a:endParaRPr>
          </a:p>
        </p:txBody>
      </p:sp>
      <p:sp>
        <p:nvSpPr>
          <p:cNvPr id="2" name="Title 1"/>
          <p:cNvSpPr>
            <a:spLocks noGrp="1"/>
          </p:cNvSpPr>
          <p:nvPr>
            <p:ph type="title"/>
          </p:nvPr>
        </p:nvSpPr>
        <p:spPr/>
        <p:txBody>
          <a:bodyPr>
            <a:normAutofit/>
          </a:bodyPr>
          <a:lstStyle/>
          <a:p>
            <a:r>
              <a:rPr lang="en-US" sz="2800" dirty="0" smtClean="0"/>
              <a:t>Activity 6-Determine your Water Consumption</a:t>
            </a:r>
            <a:endParaRPr lang="en-US" sz="2800" dirty="0"/>
          </a:p>
        </p:txBody>
      </p:sp>
      <p:pic>
        <p:nvPicPr>
          <p:cNvPr id="3074" name="Picture 2" descr="C:\Program Files\Microsoft Office\MEDIA\CAGCAT10\j0286034.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91400" y="3810000"/>
            <a:ext cx="1219200" cy="117431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8091"/>
          </a:xfrm>
        </p:spPr>
        <p:txBody>
          <a:bodyPr>
            <a:normAutofit fontScale="85000" lnSpcReduction="20000"/>
          </a:bodyPr>
          <a:lstStyle/>
          <a:p>
            <a:endParaRPr lang="en-US" sz="2400" dirty="0" smtClean="0"/>
          </a:p>
          <a:p>
            <a:r>
              <a:rPr lang="en-US" sz="2600" dirty="0" smtClean="0"/>
              <a:t>To make it easier for you to analyze and interpret  </a:t>
            </a:r>
            <a:r>
              <a:rPr lang="en-US" sz="2600" dirty="0"/>
              <a:t>your </a:t>
            </a:r>
            <a:r>
              <a:rPr lang="en-US" sz="2600" dirty="0" smtClean="0"/>
              <a:t>data, visit the following sites and learn how to use these applications to make your data more visual: </a:t>
            </a:r>
          </a:p>
          <a:p>
            <a:pPr lvl="1"/>
            <a:r>
              <a:rPr lang="en-US" sz="2600" dirty="0" smtClean="0">
                <a:hlinkClick r:id="rId2"/>
              </a:rPr>
              <a:t>Many </a:t>
            </a:r>
            <a:r>
              <a:rPr lang="en-US" sz="2600" dirty="0">
                <a:hlinkClick r:id="rId2"/>
              </a:rPr>
              <a:t>Eyes </a:t>
            </a:r>
            <a:r>
              <a:rPr lang="en-US" sz="2600" dirty="0"/>
              <a:t> </a:t>
            </a:r>
            <a:endParaRPr lang="en-US" sz="2600" dirty="0" smtClean="0"/>
          </a:p>
          <a:p>
            <a:pPr lvl="1"/>
            <a:r>
              <a:rPr lang="en-US" sz="2600" dirty="0" smtClean="0">
                <a:hlinkClick r:id="rId3"/>
              </a:rPr>
              <a:t>Chart </a:t>
            </a:r>
            <a:r>
              <a:rPr lang="en-US" sz="2600" dirty="0">
                <a:hlinkClick r:id="rId3"/>
              </a:rPr>
              <a:t>Go </a:t>
            </a:r>
            <a:endParaRPr lang="en-US" sz="2600" dirty="0" smtClean="0"/>
          </a:p>
          <a:p>
            <a:pPr marL="365760" lvl="2" indent="-256032">
              <a:spcBef>
                <a:spcPts val="400"/>
              </a:spcBef>
              <a:buClr>
                <a:schemeClr val="accent1"/>
              </a:buClr>
              <a:buSzPct val="68000"/>
              <a:buFont typeface="Wingdings 3"/>
              <a:buChar char=""/>
            </a:pPr>
            <a:r>
              <a:rPr lang="en-US" sz="2600" dirty="0" smtClean="0"/>
              <a:t>You can then link your data to your home location through </a:t>
            </a:r>
            <a:r>
              <a:rPr lang="en-US" sz="2600" dirty="0" smtClean="0">
                <a:hlinkClick r:id="rId4"/>
              </a:rPr>
              <a:t>Google </a:t>
            </a:r>
            <a:r>
              <a:rPr lang="en-US" sz="2600" dirty="0">
                <a:hlinkClick r:id="rId4"/>
              </a:rPr>
              <a:t>Earth </a:t>
            </a:r>
            <a:r>
              <a:rPr lang="en-US" sz="2600" dirty="0" smtClean="0"/>
              <a:t>. Use the tutorials on this site to learn how to use this valuable tool.</a:t>
            </a:r>
            <a:r>
              <a:rPr lang="en-US" sz="2800" dirty="0" smtClean="0"/>
              <a:t/>
            </a:r>
            <a:br>
              <a:rPr lang="en-US" sz="2800" dirty="0" smtClean="0"/>
            </a:br>
            <a:r>
              <a:rPr lang="en-US" sz="2800" dirty="0" smtClean="0"/>
              <a:t> </a:t>
            </a:r>
          </a:p>
          <a:p>
            <a:pPr marL="603504" lvl="2" indent="-256032">
              <a:lnSpc>
                <a:spcPct val="110000"/>
              </a:lnSpc>
              <a:spcBef>
                <a:spcPts val="400"/>
              </a:spcBef>
              <a:buSzPct val="68000"/>
              <a:buBlip>
                <a:blip r:embed="rId5"/>
              </a:buBlip>
            </a:pPr>
            <a:r>
              <a:rPr lang="en-US" sz="3100" i="1" dirty="0" smtClean="0">
                <a:latin typeface="Times New Roman" pitchFamily="18" charset="0"/>
                <a:ea typeface="Batang" pitchFamily="18" charset="-127"/>
                <a:cs typeface="Times New Roman" pitchFamily="18" charset="0"/>
              </a:rPr>
              <a:t>How does graphing your data help you to compare with  other data from your class?</a:t>
            </a:r>
          </a:p>
          <a:p>
            <a:pPr marL="603504" lvl="2" indent="-256032">
              <a:lnSpc>
                <a:spcPct val="110000"/>
              </a:lnSpc>
              <a:spcBef>
                <a:spcPts val="400"/>
              </a:spcBef>
              <a:buSzPct val="68000"/>
              <a:buBlip>
                <a:blip r:embed="rId5"/>
              </a:buBlip>
            </a:pPr>
            <a:r>
              <a:rPr lang="en-US" sz="3100" i="1" dirty="0" smtClean="0">
                <a:latin typeface="Times New Roman" pitchFamily="18" charset="0"/>
                <a:ea typeface="Batang" pitchFamily="18" charset="-127"/>
                <a:cs typeface="Times New Roman" pitchFamily="18" charset="0"/>
              </a:rPr>
              <a:t>Do you think your water consumption varies much from that of other states? From other countries?</a:t>
            </a:r>
            <a:endParaRPr lang="en-US" sz="3100" i="1" dirty="0">
              <a:latin typeface="Times New Roman" pitchFamily="18" charset="0"/>
              <a:ea typeface="Batang" pitchFamily="18" charset="-127"/>
              <a:cs typeface="Times New Roman" pitchFamily="18" charset="0"/>
            </a:endParaRPr>
          </a:p>
          <a:p>
            <a:endParaRPr lang="en-US" sz="2800" dirty="0" smtClean="0"/>
          </a:p>
          <a:p>
            <a:endParaRPr lang="en-US" sz="2800" dirty="0"/>
          </a:p>
          <a:p>
            <a:endParaRPr lang="en-US" sz="2800" dirty="0"/>
          </a:p>
          <a:p>
            <a:pPr marL="109728" indent="0">
              <a:buNone/>
            </a:pPr>
            <a:endParaRPr lang="en-US" dirty="0"/>
          </a:p>
        </p:txBody>
      </p:sp>
      <p:sp>
        <p:nvSpPr>
          <p:cNvPr id="3" name="Title 2"/>
          <p:cNvSpPr>
            <a:spLocks noGrp="1"/>
          </p:cNvSpPr>
          <p:nvPr>
            <p:ph type="title"/>
          </p:nvPr>
        </p:nvSpPr>
        <p:spPr/>
        <p:txBody>
          <a:bodyPr>
            <a:noAutofit/>
          </a:bodyPr>
          <a:lstStyle/>
          <a:p>
            <a:r>
              <a:rPr lang="en-US" sz="2400" dirty="0"/>
              <a:t>Activity </a:t>
            </a:r>
            <a:r>
              <a:rPr lang="en-US" sz="2400" dirty="0" smtClean="0"/>
              <a:t>7-Organize your Water Consumption Data</a:t>
            </a:r>
            <a:endParaRPr lang="en-US" sz="2400" dirty="0"/>
          </a:p>
        </p:txBody>
      </p:sp>
    </p:spTree>
    <p:extLst>
      <p:ext uri="{BB962C8B-B14F-4D97-AF65-F5344CB8AC3E}">
        <p14:creationId xmlns:p14="http://schemas.microsoft.com/office/powerpoint/2010/main" val="18040288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800" dirty="0" smtClean="0"/>
              <a:t>There are many Web 2.0 tools to help you report and share your research data.</a:t>
            </a:r>
          </a:p>
          <a:p>
            <a:r>
              <a:rPr lang="en-US" sz="2800" dirty="0" smtClean="0"/>
              <a:t>First, locate any new vocabulary terms to be used in your report at the site’s </a:t>
            </a:r>
            <a:r>
              <a:rPr lang="en-US" sz="2800" dirty="0" smtClean="0">
                <a:hlinkClick r:id="rId2"/>
              </a:rPr>
              <a:t>Glossary</a:t>
            </a:r>
            <a:r>
              <a:rPr lang="en-US" sz="2800" dirty="0" smtClean="0"/>
              <a:t> . </a:t>
            </a:r>
          </a:p>
          <a:p>
            <a:r>
              <a:rPr lang="en-US" sz="2800" dirty="0" smtClean="0"/>
              <a:t>Build a word wall with these terms to help you with the oral presentation, see </a:t>
            </a:r>
            <a:r>
              <a:rPr lang="en-US" sz="2800" dirty="0" err="1" smtClean="0">
                <a:hlinkClick r:id="rId3"/>
              </a:rPr>
              <a:t>Wallwisher</a:t>
            </a:r>
            <a:r>
              <a:rPr lang="en-US" sz="2800" dirty="0" smtClean="0">
                <a:hlinkClick r:id="rId3"/>
              </a:rPr>
              <a:t> </a:t>
            </a:r>
            <a:r>
              <a:rPr lang="en-US" sz="2800" dirty="0" smtClean="0"/>
              <a:t> </a:t>
            </a:r>
            <a:r>
              <a:rPr lang="en-US" sz="2800" dirty="0"/>
              <a:t>or </a:t>
            </a:r>
            <a:r>
              <a:rPr lang="en-US" sz="2800" dirty="0" err="1" smtClean="0">
                <a:hlinkClick r:id="rId4"/>
              </a:rPr>
              <a:t>Wordia</a:t>
            </a:r>
            <a:r>
              <a:rPr lang="en-US" sz="2800" dirty="0" smtClean="0"/>
              <a:t>. </a:t>
            </a:r>
          </a:p>
          <a:p>
            <a:r>
              <a:rPr lang="en-US" sz="2800" dirty="0" smtClean="0"/>
              <a:t>Learn to use </a:t>
            </a:r>
            <a:r>
              <a:rPr lang="en-US" sz="2800" dirty="0" smtClean="0">
                <a:hlinkClick r:id="rId5"/>
              </a:rPr>
              <a:t>Photo </a:t>
            </a:r>
            <a:r>
              <a:rPr lang="en-US" sz="2800" dirty="0">
                <a:hlinkClick r:id="rId5"/>
              </a:rPr>
              <a:t>Story 3 </a:t>
            </a:r>
            <a:r>
              <a:rPr lang="en-US" sz="2800" dirty="0"/>
              <a:t>or </a:t>
            </a:r>
            <a:r>
              <a:rPr lang="en-US" sz="2800" dirty="0">
                <a:hlinkClick r:id="rId6"/>
              </a:rPr>
              <a:t>Slide Share </a:t>
            </a:r>
            <a:r>
              <a:rPr lang="en-US" sz="2800" dirty="0"/>
              <a:t>to share </a:t>
            </a:r>
            <a:r>
              <a:rPr lang="en-US" sz="2800" dirty="0" smtClean="0"/>
              <a:t>visuals of your research with </a:t>
            </a:r>
            <a:r>
              <a:rPr lang="en-US" sz="2800" dirty="0"/>
              <a:t>the class. </a:t>
            </a:r>
          </a:p>
        </p:txBody>
      </p:sp>
      <p:sp>
        <p:nvSpPr>
          <p:cNvPr id="2" name="Title 1"/>
          <p:cNvSpPr>
            <a:spLocks noGrp="1"/>
          </p:cNvSpPr>
          <p:nvPr>
            <p:ph type="title"/>
          </p:nvPr>
        </p:nvSpPr>
        <p:spPr/>
        <p:txBody>
          <a:bodyPr>
            <a:normAutofit/>
          </a:bodyPr>
          <a:lstStyle/>
          <a:p>
            <a:r>
              <a:rPr lang="en-US" sz="2400" dirty="0" smtClean="0"/>
              <a:t>Activity 8-Report your Water Consumption Data</a:t>
            </a:r>
            <a:endParaRPr lang="en-US" sz="2400" dirty="0"/>
          </a:p>
        </p:txBody>
      </p:sp>
      <p:pic>
        <p:nvPicPr>
          <p:cNvPr id="5" name="Picture 2" descr="C:\Users\tcasal\AppData\Local\Microsoft\Windows\Temporary Internet Files\Content.IE5\ZGDJTZ2H\MC900347857[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04800" y="5795422"/>
            <a:ext cx="1219200" cy="97404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a:t>Sharing of information in science </a:t>
            </a:r>
            <a:r>
              <a:rPr lang="en-US" sz="2800" dirty="0" smtClean="0"/>
              <a:t>with others beyond your immediate classroom can </a:t>
            </a:r>
            <a:r>
              <a:rPr lang="en-US" sz="2800" dirty="0"/>
              <a:t>be done </a:t>
            </a:r>
            <a:r>
              <a:rPr lang="en-US" sz="2800" dirty="0" smtClean="0"/>
              <a:t>using </a:t>
            </a:r>
            <a:r>
              <a:rPr lang="en-US" sz="2800" dirty="0"/>
              <a:t>Web 2.0 </a:t>
            </a:r>
            <a:r>
              <a:rPr lang="en-US" sz="2800" dirty="0" smtClean="0"/>
              <a:t>capabilities</a:t>
            </a:r>
          </a:p>
          <a:p>
            <a:r>
              <a:rPr lang="en-US" sz="2800" dirty="0" smtClean="0"/>
              <a:t>You can create a </a:t>
            </a:r>
            <a:r>
              <a:rPr lang="en-US" sz="2800" dirty="0" smtClean="0">
                <a:hlinkClick r:id="rId2"/>
              </a:rPr>
              <a:t>Wiki</a:t>
            </a:r>
            <a:r>
              <a:rPr lang="en-US" sz="2800" dirty="0" smtClean="0"/>
              <a:t>, a Blog (</a:t>
            </a:r>
            <a:r>
              <a:rPr lang="en-US" sz="2800" dirty="0" err="1" smtClean="0">
                <a:hlinkClick r:id="rId3"/>
              </a:rPr>
              <a:t>Bloglines</a:t>
            </a:r>
            <a:r>
              <a:rPr lang="en-US" sz="2800" dirty="0" smtClean="0"/>
              <a:t> or </a:t>
            </a:r>
            <a:r>
              <a:rPr lang="en-US" sz="2800" dirty="0" smtClean="0">
                <a:hlinkClick r:id="rId4"/>
              </a:rPr>
              <a:t>Google Reader</a:t>
            </a:r>
            <a:r>
              <a:rPr lang="en-US" sz="2800" dirty="0" smtClean="0"/>
              <a:t>) or use </a:t>
            </a:r>
            <a:r>
              <a:rPr lang="en-US" sz="2800" dirty="0" smtClean="0">
                <a:hlinkClick r:id="rId5"/>
              </a:rPr>
              <a:t>Twitter</a:t>
            </a:r>
            <a:r>
              <a:rPr lang="en-US" sz="2800" dirty="0" smtClean="0"/>
              <a:t> to share your data, make sure to include the latitude and longitude where you collected your personal water consumption data. </a:t>
            </a:r>
          </a:p>
          <a:p>
            <a:pPr marL="109728" indent="0">
              <a:buNone/>
            </a:pPr>
            <a:endParaRPr lang="en-US" sz="2800" dirty="0" smtClean="0"/>
          </a:p>
        </p:txBody>
      </p:sp>
      <p:sp>
        <p:nvSpPr>
          <p:cNvPr id="2" name="Title 1"/>
          <p:cNvSpPr>
            <a:spLocks noGrp="1"/>
          </p:cNvSpPr>
          <p:nvPr>
            <p:ph type="title"/>
          </p:nvPr>
        </p:nvSpPr>
        <p:spPr>
          <a:xfrm>
            <a:off x="457200" y="274638"/>
            <a:ext cx="8382000" cy="1143000"/>
          </a:xfrm>
        </p:spPr>
        <p:txBody>
          <a:bodyPr>
            <a:normAutofit/>
          </a:bodyPr>
          <a:lstStyle/>
          <a:p>
            <a:r>
              <a:rPr lang="en-US" sz="2400" dirty="0" smtClean="0"/>
              <a:t>Activity 9-Communicate your Water Consumption Data</a:t>
            </a:r>
            <a:endParaRPr lang="en-US" sz="2400" dirty="0"/>
          </a:p>
        </p:txBody>
      </p:sp>
      <p:pic>
        <p:nvPicPr>
          <p:cNvPr id="5122" name="Picture 2" descr="C:\Users\tcasal\AppData\Local\Microsoft\Windows\Temporary Internet Files\Content.IE5\6BH5WXAG\MC900339770[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162800" y="5334000"/>
            <a:ext cx="1123188" cy="117589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endParaRPr lang="en-US" dirty="0" smtClean="0"/>
          </a:p>
          <a:p>
            <a:r>
              <a:rPr lang="en-US" sz="3200" dirty="0" smtClean="0"/>
              <a:t>You may also use other Web 2.0 tools to make your data more accessible. </a:t>
            </a:r>
          </a:p>
          <a:p>
            <a:r>
              <a:rPr lang="en-US" sz="3200" dirty="0"/>
              <a:t>To </a:t>
            </a:r>
            <a:r>
              <a:rPr lang="en-US" sz="3200" dirty="0" smtClean="0"/>
              <a:t>share your data and work collaboratively with other scientists you can use Jog the Web or build a mind map with </a:t>
            </a:r>
            <a:r>
              <a:rPr lang="en-US" sz="3200" dirty="0" smtClean="0">
                <a:hlinkClick r:id="rId2"/>
              </a:rPr>
              <a:t>mind42.com</a:t>
            </a:r>
            <a:r>
              <a:rPr lang="en-US" sz="3200" dirty="0"/>
              <a:t>.</a:t>
            </a:r>
          </a:p>
          <a:p>
            <a:r>
              <a:rPr lang="en-US" sz="3200" dirty="0" smtClean="0"/>
              <a:t>To share photos and images of your study you can use </a:t>
            </a:r>
            <a:r>
              <a:rPr lang="en-US" sz="3200" dirty="0" err="1" smtClean="0">
                <a:hlinkClick r:id="rId3"/>
              </a:rPr>
              <a:t>Thinklink</a:t>
            </a:r>
            <a:r>
              <a:rPr lang="en-US" sz="3200" dirty="0" smtClean="0"/>
              <a:t>.</a:t>
            </a:r>
            <a:endParaRPr lang="en-US" sz="3200" dirty="0"/>
          </a:p>
        </p:txBody>
      </p:sp>
      <p:sp>
        <p:nvSpPr>
          <p:cNvPr id="2" name="Title 1"/>
          <p:cNvSpPr>
            <a:spLocks noGrp="1"/>
          </p:cNvSpPr>
          <p:nvPr>
            <p:ph type="title"/>
          </p:nvPr>
        </p:nvSpPr>
        <p:spPr/>
        <p:txBody>
          <a:bodyPr>
            <a:normAutofit fontScale="90000"/>
          </a:bodyPr>
          <a:lstStyle/>
          <a:p>
            <a:r>
              <a:rPr lang="en-US" sz="3600" dirty="0"/>
              <a:t>Activity </a:t>
            </a:r>
            <a:r>
              <a:rPr lang="en-US" sz="3600" dirty="0" smtClean="0"/>
              <a:t>10-Additional formats to report your Water Consumption data.</a:t>
            </a:r>
            <a:endParaRPr lang="en-US" sz="3600" dirty="0"/>
          </a:p>
        </p:txBody>
      </p:sp>
      <p:pic>
        <p:nvPicPr>
          <p:cNvPr id="6146" name="Picture 2" descr="C:\Users\tcasal\AppData\Local\Microsoft\Windows\Temporary Internet Files\Content.IE5\FB8FAIBU\MC900320000[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58000" y="5638800"/>
            <a:ext cx="1600200" cy="97917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r>
              <a:rPr lang="en-US" sz="2800" dirty="0" smtClean="0"/>
              <a:t>Building your bibliography is easy using a  handy Web 2.0 tool. Go to </a:t>
            </a:r>
            <a:r>
              <a:rPr lang="en-US" sz="2800" dirty="0" err="1" smtClean="0">
                <a:hlinkClick r:id="rId2"/>
              </a:rPr>
              <a:t>bibme</a:t>
            </a:r>
            <a:r>
              <a:rPr lang="en-US" sz="2800" dirty="0" smtClean="0"/>
              <a:t> and complete filling out the information the APA style.</a:t>
            </a:r>
            <a:br>
              <a:rPr lang="en-US" sz="2800" dirty="0" smtClean="0"/>
            </a:br>
            <a:endParaRPr lang="en-US" sz="2800" dirty="0" smtClean="0"/>
          </a:p>
          <a:p>
            <a:endParaRPr lang="en-US" sz="2800" dirty="0" smtClean="0"/>
          </a:p>
          <a:p>
            <a:endParaRPr lang="en-US" sz="2800" dirty="0"/>
          </a:p>
          <a:p>
            <a:endParaRPr lang="en-US" dirty="0"/>
          </a:p>
        </p:txBody>
      </p:sp>
      <p:sp>
        <p:nvSpPr>
          <p:cNvPr id="2" name="Title 1"/>
          <p:cNvSpPr>
            <a:spLocks noGrp="1"/>
          </p:cNvSpPr>
          <p:nvPr>
            <p:ph type="title"/>
          </p:nvPr>
        </p:nvSpPr>
        <p:spPr/>
        <p:txBody>
          <a:bodyPr>
            <a:normAutofit fontScale="90000"/>
          </a:bodyPr>
          <a:lstStyle/>
          <a:p>
            <a:r>
              <a:rPr lang="en-US" dirty="0" smtClean="0"/>
              <a:t>Activity 11-Add your Bibliography</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153400" cy="5092891"/>
          </a:xfrm>
        </p:spPr>
        <p:txBody>
          <a:bodyPr/>
          <a:lstStyle/>
          <a:p>
            <a:pPr marL="109728" indent="0" algn="ctr">
              <a:buNone/>
            </a:pPr>
            <a:r>
              <a:rPr lang="en-US" sz="5400" u="sng" dirty="0"/>
              <a:t>You are now an official Web 2.0 Scientist!</a:t>
            </a:r>
          </a:p>
          <a:p>
            <a:endParaRPr lang="en-US" dirty="0"/>
          </a:p>
        </p:txBody>
      </p:sp>
      <p:pic>
        <p:nvPicPr>
          <p:cNvPr id="4" name="Picture 4" descr="C:\Users\tcasal\AppData\Local\Microsoft\Windows\Temporary Internet Files\Content.IE5\43K7Y3U6\MC90025126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76600" y="3276600"/>
            <a:ext cx="2286000" cy="2249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4815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63624"/>
            <a:ext cx="8183880" cy="4187952"/>
          </a:xfrm>
        </p:spPr>
        <p:txBody>
          <a:bodyPr/>
          <a:lstStyle/>
          <a:p>
            <a:endParaRPr lang="en-US" dirty="0" smtClean="0"/>
          </a:p>
          <a:p>
            <a:r>
              <a:rPr lang="en-US" sz="3200" dirty="0" smtClean="0"/>
              <a:t>How can you harness the power of the Web to sharpen your Science Research skills?</a:t>
            </a:r>
          </a:p>
          <a:p>
            <a:pPr marL="0" indent="0">
              <a:buNone/>
            </a:pPr>
            <a:endParaRPr lang="en-US" dirty="0"/>
          </a:p>
        </p:txBody>
      </p:sp>
      <p:sp>
        <p:nvSpPr>
          <p:cNvPr id="2" name="Title 1"/>
          <p:cNvSpPr>
            <a:spLocks noGrp="1"/>
          </p:cNvSpPr>
          <p:nvPr>
            <p:ph type="title"/>
          </p:nvPr>
        </p:nvSpPr>
        <p:spPr>
          <a:xfrm>
            <a:off x="632460" y="457200"/>
            <a:ext cx="8183880" cy="1051560"/>
          </a:xfrm>
        </p:spPr>
        <p:txBody>
          <a:bodyPr>
            <a:normAutofit/>
          </a:bodyPr>
          <a:lstStyle/>
          <a:p>
            <a:r>
              <a:rPr lang="en-US" sz="3600" dirty="0" smtClean="0"/>
              <a:t>Beginning your Research</a:t>
            </a:r>
            <a:endParaRPr lang="en-US" sz="3600" dirty="0"/>
          </a:p>
        </p:txBody>
      </p:sp>
      <p:sp>
        <p:nvSpPr>
          <p:cNvPr id="5" name="Rectangle 4"/>
          <p:cNvSpPr/>
          <p:nvPr/>
        </p:nvSpPr>
        <p:spPr>
          <a:xfrm>
            <a:off x="533400" y="3725833"/>
            <a:ext cx="7498156" cy="1754326"/>
          </a:xfrm>
          <a:prstGeom prst="rect">
            <a:avLst/>
          </a:prstGeom>
          <a:noFill/>
        </p:spPr>
        <p:txBody>
          <a:bodyPr wrap="square" lIns="91440" tIns="45720" rIns="91440" bIns="45720">
            <a:spAutoFit/>
          </a:bodyPr>
          <a:lstStyle/>
          <a:p>
            <a:pPr algn="ctr"/>
            <a:r>
              <a:rPr lang="en-US" sz="5400" b="1" cap="none" spc="300" dirty="0" smtClean="0">
                <a:ln w="11430" cmpd="sng">
                  <a:solidFill>
                    <a:schemeClr val="bg2">
                      <a:lumMod val="10000"/>
                      <a:alpha val="51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outerShdw blurRad="50800" dist="50800" dir="5400000" algn="ctr" rotWithShape="0">
                    <a:srgbClr val="000000">
                      <a:alpha val="67000"/>
                    </a:srgbClr>
                  </a:outerShdw>
                </a:effectLst>
              </a:rPr>
              <a:t>Web 2.0 </a:t>
            </a:r>
          </a:p>
          <a:p>
            <a:pPr algn="ctr"/>
            <a:r>
              <a:rPr lang="en-US" sz="5400" b="1" cap="none" spc="300" dirty="0" smtClean="0">
                <a:ln w="11430" cmpd="sng">
                  <a:solidFill>
                    <a:schemeClr val="bg2">
                      <a:lumMod val="10000"/>
                      <a:alpha val="51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outerShdw blurRad="50800" dist="50800" dir="5400000" algn="ctr" rotWithShape="0">
                    <a:srgbClr val="000000">
                      <a:alpha val="67000"/>
                    </a:srgbClr>
                  </a:outerShdw>
                </a:effectLst>
              </a:rPr>
              <a:t>to the Rescue!</a:t>
            </a:r>
            <a:endParaRPr lang="en-US" sz="5400" b="1" cap="none" spc="300" dirty="0">
              <a:ln w="11430" cmpd="sng">
                <a:solidFill>
                  <a:schemeClr val="bg2">
                    <a:lumMod val="10000"/>
                    <a:alpha val="51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outerShdw blurRad="50800" dist="50800" dir="5400000" algn="ctr" rotWithShape="0">
                  <a:srgbClr val="000000">
                    <a:alpha val="67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990600"/>
            <a:ext cx="7848600" cy="4401205"/>
          </a:xfrm>
          <a:prstGeom prst="rect">
            <a:avLst/>
          </a:prstGeom>
          <a:noFill/>
        </p:spPr>
        <p:txBody>
          <a:bodyPr wrap="square" rtlCol="0">
            <a:spAutoFit/>
          </a:bodyPr>
          <a:lstStyle/>
          <a:p>
            <a:r>
              <a:rPr lang="en-US" sz="2000" i="1" dirty="0" smtClean="0">
                <a:latin typeface="Times New Roman" pitchFamily="18" charset="0"/>
                <a:cs typeface="Times New Roman" pitchFamily="18" charset="0"/>
              </a:rPr>
              <a:t>The following sets of slides will guide you in using a group of technology tools or applications that are commonly referred to as Web 2.0. Although this lesson was designed for pre-service math and science teachers taking an Introductory Technology in Education course,  the content can also be used by secondary students and other college level students wishing to enhance their research with some of the latest technological tools.</a:t>
            </a:r>
          </a:p>
          <a:p>
            <a:endParaRPr lang="en-US" sz="2000" i="1" dirty="0">
              <a:latin typeface="Times New Roman" pitchFamily="18" charset="0"/>
              <a:cs typeface="Times New Roman" pitchFamily="18" charset="0"/>
            </a:endParaRPr>
          </a:p>
          <a:p>
            <a:r>
              <a:rPr lang="en-US" sz="2000" i="1" dirty="0" smtClean="0">
                <a:latin typeface="Times New Roman" pitchFamily="18" charset="0"/>
                <a:cs typeface="Times New Roman" pitchFamily="18" charset="0"/>
              </a:rPr>
              <a:t>The lesson is comprised of a series of activities that will require the student to learn how to navigate the site and use the applications.  The time to complete each activity varies.  An example of a short research study on water consumption has been included to help illustrate the use and manipulation of data.  Even though it is beneficial to get acquainted with the resources provided, it is not necessary to use all of them to complete your research.</a:t>
            </a:r>
            <a:endParaRPr lang="en-US" sz="2000" i="1" dirty="0">
              <a:latin typeface="Times New Roman" pitchFamily="18" charset="0"/>
              <a:cs typeface="Times New Roman" pitchFamily="18" charset="0"/>
            </a:endParaRPr>
          </a:p>
        </p:txBody>
      </p:sp>
    </p:spTree>
    <p:extLst>
      <p:ext uri="{BB962C8B-B14F-4D97-AF65-F5344CB8AC3E}">
        <p14:creationId xmlns:p14="http://schemas.microsoft.com/office/powerpoint/2010/main" val="13444881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76400"/>
            <a:ext cx="8229600" cy="4754563"/>
          </a:xfrm>
        </p:spPr>
        <p:txBody>
          <a:bodyPr>
            <a:normAutofit fontScale="92500" lnSpcReduction="10000"/>
          </a:bodyPr>
          <a:lstStyle/>
          <a:p>
            <a:r>
              <a:rPr lang="en-US" dirty="0" smtClean="0"/>
              <a:t>Not all the information available through the Web is completely reliable. In this activity you will evaluate some typical websites as you learn about a substance called “dihydrogen monoxide”</a:t>
            </a:r>
            <a:br>
              <a:rPr lang="en-US" dirty="0" smtClean="0"/>
            </a:br>
            <a:endParaRPr lang="en-US" dirty="0" smtClean="0"/>
          </a:p>
          <a:p>
            <a:r>
              <a:rPr lang="en-US" dirty="0" smtClean="0"/>
              <a:t>Analyze the information provided at this site: </a:t>
            </a:r>
            <a:r>
              <a:rPr lang="en-US" dirty="0" smtClean="0">
                <a:hlinkClick r:id="rId2"/>
              </a:rPr>
              <a:t>Dihydrogen </a:t>
            </a:r>
            <a:r>
              <a:rPr lang="en-US" dirty="0">
                <a:hlinkClick r:id="rId2"/>
              </a:rPr>
              <a:t>Monoxide Research </a:t>
            </a:r>
            <a:r>
              <a:rPr lang="en-US" dirty="0" smtClean="0">
                <a:hlinkClick r:id="rId2"/>
              </a:rPr>
              <a:t>Division</a:t>
            </a:r>
            <a:r>
              <a:rPr lang="en-US" dirty="0" smtClean="0"/>
              <a:t/>
            </a:r>
            <a:br>
              <a:rPr lang="en-US" dirty="0" smtClean="0"/>
            </a:br>
            <a:endParaRPr lang="en-US" dirty="0"/>
          </a:p>
          <a:p>
            <a:pPr>
              <a:buBlip>
                <a:blip r:embed="rId3"/>
              </a:buBlip>
            </a:pPr>
            <a:r>
              <a:rPr lang="en-US" sz="2600" i="1" dirty="0" smtClean="0">
                <a:latin typeface="Times New Roman" pitchFamily="18" charset="0"/>
                <a:ea typeface="Batang" pitchFamily="18" charset="-127"/>
                <a:cs typeface="Times New Roman" pitchFamily="18" charset="0"/>
              </a:rPr>
              <a:t>Think- how </a:t>
            </a:r>
            <a:r>
              <a:rPr lang="en-US" sz="2600" i="1" dirty="0">
                <a:latin typeface="Times New Roman" pitchFamily="18" charset="0"/>
                <a:ea typeface="Batang" pitchFamily="18" charset="-127"/>
                <a:cs typeface="Times New Roman" pitchFamily="18" charset="0"/>
              </a:rPr>
              <a:t>would you rate the accuracy, validity and reliability of the </a:t>
            </a:r>
            <a:r>
              <a:rPr lang="en-US" sz="2600" i="1" dirty="0" smtClean="0">
                <a:latin typeface="Times New Roman" pitchFamily="18" charset="0"/>
                <a:ea typeface="Batang" pitchFamily="18" charset="-127"/>
                <a:cs typeface="Times New Roman" pitchFamily="18" charset="0"/>
              </a:rPr>
              <a:t>information </a:t>
            </a:r>
            <a:r>
              <a:rPr lang="en-US" sz="2600" i="1" dirty="0">
                <a:latin typeface="Times New Roman" pitchFamily="18" charset="0"/>
                <a:ea typeface="Batang" pitchFamily="18" charset="-127"/>
                <a:cs typeface="Times New Roman" pitchFamily="18" charset="0"/>
              </a:rPr>
              <a:t>you have just reviewed</a:t>
            </a:r>
            <a:r>
              <a:rPr lang="en-US" sz="2600" i="1" dirty="0" smtClean="0">
                <a:latin typeface="Times New Roman" pitchFamily="18" charset="0"/>
                <a:ea typeface="Batang" pitchFamily="18" charset="-127"/>
                <a:cs typeface="Times New Roman" pitchFamily="18" charset="0"/>
              </a:rPr>
              <a:t>? </a:t>
            </a:r>
          </a:p>
          <a:p>
            <a:pPr>
              <a:buBlip>
                <a:blip r:embed="rId3"/>
              </a:buBlip>
            </a:pPr>
            <a:r>
              <a:rPr lang="en-US" sz="2600" i="1" dirty="0" smtClean="0">
                <a:latin typeface="Times New Roman" pitchFamily="18" charset="0"/>
                <a:ea typeface="Batang" pitchFamily="18" charset="-127"/>
                <a:cs typeface="Times New Roman" pitchFamily="18" charset="0"/>
              </a:rPr>
              <a:t>Write -a </a:t>
            </a:r>
            <a:r>
              <a:rPr lang="en-US" sz="2600" i="1" dirty="0">
                <a:latin typeface="Times New Roman" pitchFamily="18" charset="0"/>
                <a:ea typeface="Batang" pitchFamily="18" charset="-127"/>
                <a:cs typeface="Times New Roman" pitchFamily="18" charset="0"/>
              </a:rPr>
              <a:t>one page reaction </a:t>
            </a:r>
            <a:r>
              <a:rPr lang="en-US" sz="2600" i="1" dirty="0" smtClean="0">
                <a:latin typeface="Times New Roman" pitchFamily="18" charset="0"/>
                <a:ea typeface="Batang" pitchFamily="18" charset="-127"/>
                <a:cs typeface="Times New Roman" pitchFamily="18" charset="0"/>
              </a:rPr>
              <a:t>paper </a:t>
            </a:r>
            <a:r>
              <a:rPr lang="en-US" sz="2600" i="1" dirty="0">
                <a:latin typeface="Times New Roman" pitchFamily="18" charset="0"/>
                <a:ea typeface="Batang" pitchFamily="18" charset="-127"/>
                <a:cs typeface="Times New Roman" pitchFamily="18" charset="0"/>
              </a:rPr>
              <a:t>supporting your ratings for this site. </a:t>
            </a:r>
            <a:r>
              <a:rPr lang="en-US" dirty="0" smtClean="0"/>
              <a:t/>
            </a:r>
            <a:br>
              <a:rPr lang="en-US" dirty="0" smtClean="0"/>
            </a:br>
            <a:r>
              <a:rPr lang="en-US" dirty="0" smtClean="0"/>
              <a:t>	</a:t>
            </a:r>
          </a:p>
        </p:txBody>
      </p:sp>
      <p:sp>
        <p:nvSpPr>
          <p:cNvPr id="4" name="Title 3"/>
          <p:cNvSpPr>
            <a:spLocks noGrp="1"/>
          </p:cNvSpPr>
          <p:nvPr>
            <p:ph type="title"/>
          </p:nvPr>
        </p:nvSpPr>
        <p:spPr>
          <a:xfrm>
            <a:off x="685800" y="381000"/>
            <a:ext cx="8183880" cy="1051560"/>
          </a:xfrm>
        </p:spPr>
        <p:txBody>
          <a:bodyPr>
            <a:normAutofit/>
          </a:bodyPr>
          <a:lstStyle/>
          <a:p>
            <a:r>
              <a:rPr lang="en-US" sz="3600" dirty="0"/>
              <a:t>Activity 1- Evaluating Websites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Use a Web 2.0 tool called </a:t>
            </a:r>
            <a:r>
              <a:rPr lang="en-US" dirty="0" err="1" smtClean="0">
                <a:hlinkClick r:id="rId2"/>
              </a:rPr>
              <a:t>Spezify</a:t>
            </a:r>
            <a:r>
              <a:rPr lang="en-US" dirty="0" smtClean="0"/>
              <a:t> to learn more about your topic: Dihydrogen Monoxide. </a:t>
            </a:r>
            <a:endParaRPr lang="en-US" dirty="0"/>
          </a:p>
          <a:p>
            <a:r>
              <a:rPr lang="en-US" dirty="0" smtClean="0"/>
              <a:t>Watch the following You Tube videos: </a:t>
            </a:r>
            <a:r>
              <a:rPr lang="en-US" dirty="0" smtClean="0">
                <a:hlinkClick r:id="rId3"/>
              </a:rPr>
              <a:t>Video </a:t>
            </a:r>
            <a:r>
              <a:rPr lang="en-US" dirty="0">
                <a:hlinkClick r:id="rId3"/>
              </a:rPr>
              <a:t>1</a:t>
            </a:r>
            <a:r>
              <a:rPr lang="en-US" dirty="0"/>
              <a:t> and </a:t>
            </a:r>
            <a:r>
              <a:rPr lang="en-US" dirty="0">
                <a:hlinkClick r:id="rId4"/>
              </a:rPr>
              <a:t>Video </a:t>
            </a:r>
            <a:r>
              <a:rPr lang="en-US" dirty="0" smtClean="0">
                <a:hlinkClick r:id="rId4"/>
              </a:rPr>
              <a:t>2</a:t>
            </a:r>
            <a:r>
              <a:rPr lang="en-US" dirty="0"/>
              <a:t> </a:t>
            </a:r>
            <a:r>
              <a:rPr lang="en-US" dirty="0" smtClean="0"/>
              <a:t>about this topic.</a:t>
            </a:r>
            <a:br>
              <a:rPr lang="en-US" dirty="0" smtClean="0"/>
            </a:br>
            <a:endParaRPr lang="en-US" dirty="0" smtClean="0"/>
          </a:p>
          <a:p>
            <a:pPr>
              <a:lnSpc>
                <a:spcPct val="90000"/>
              </a:lnSpc>
              <a:buBlip>
                <a:blip r:embed="rId5"/>
              </a:buBlip>
            </a:pPr>
            <a:r>
              <a:rPr lang="en-US" sz="2400" i="1" dirty="0" smtClean="0">
                <a:latin typeface="Times New Roman" pitchFamily="18" charset="0"/>
                <a:ea typeface="Batang" pitchFamily="18" charset="-127"/>
                <a:cs typeface="Times New Roman" pitchFamily="18" charset="0"/>
              </a:rPr>
              <a:t>How does a tool like </a:t>
            </a:r>
            <a:r>
              <a:rPr lang="en-US" sz="2400" i="1" dirty="0" err="1" smtClean="0">
                <a:latin typeface="Times New Roman" pitchFamily="18" charset="0"/>
                <a:ea typeface="Batang" pitchFamily="18" charset="-127"/>
                <a:cs typeface="Times New Roman" pitchFamily="18" charset="0"/>
              </a:rPr>
              <a:t>Spezify</a:t>
            </a:r>
            <a:r>
              <a:rPr lang="en-US" sz="2400" i="1" dirty="0" smtClean="0">
                <a:latin typeface="Times New Roman" pitchFamily="18" charset="0"/>
                <a:ea typeface="Batang" pitchFamily="18" charset="-127"/>
                <a:cs typeface="Times New Roman" pitchFamily="18" charset="0"/>
              </a:rPr>
              <a:t> help to narrow or diversify your search for information? </a:t>
            </a:r>
          </a:p>
          <a:p>
            <a:pPr>
              <a:lnSpc>
                <a:spcPct val="90000"/>
              </a:lnSpc>
              <a:buBlip>
                <a:blip r:embed="rId5"/>
              </a:buBlip>
            </a:pPr>
            <a:r>
              <a:rPr lang="en-US" sz="2400" i="1" dirty="0" smtClean="0">
                <a:latin typeface="Times New Roman" pitchFamily="18" charset="0"/>
                <a:ea typeface="Batang" pitchFamily="18" charset="-127"/>
                <a:cs typeface="Times New Roman" pitchFamily="18" charset="0"/>
              </a:rPr>
              <a:t>How did you feel about the information provided by the You Tube videos? </a:t>
            </a:r>
          </a:p>
          <a:p>
            <a:pPr>
              <a:lnSpc>
                <a:spcPct val="90000"/>
              </a:lnSpc>
              <a:buBlip>
                <a:blip r:embed="rId5"/>
              </a:buBlip>
            </a:pPr>
            <a:r>
              <a:rPr lang="en-US" sz="2400" i="1" dirty="0" smtClean="0">
                <a:latin typeface="Times New Roman" pitchFamily="18" charset="0"/>
                <a:ea typeface="Batang" pitchFamily="18" charset="-127"/>
                <a:cs typeface="Times New Roman" pitchFamily="18" charset="0"/>
              </a:rPr>
              <a:t>How can you use sources that incorporate visuals to aide in your research? </a:t>
            </a:r>
            <a:endParaRPr lang="en-US" sz="2400" i="1" dirty="0">
              <a:latin typeface="Times New Roman" pitchFamily="18" charset="0"/>
              <a:ea typeface="Batang" pitchFamily="18" charset="-127"/>
              <a:cs typeface="Times New Roman" pitchFamily="18" charset="0"/>
            </a:endParaRPr>
          </a:p>
          <a:p>
            <a:endParaRPr lang="en-US" dirty="0"/>
          </a:p>
        </p:txBody>
      </p:sp>
      <p:sp>
        <p:nvSpPr>
          <p:cNvPr id="2" name="Title 1"/>
          <p:cNvSpPr>
            <a:spLocks noGrp="1"/>
          </p:cNvSpPr>
          <p:nvPr>
            <p:ph type="title"/>
          </p:nvPr>
        </p:nvSpPr>
        <p:spPr/>
        <p:txBody>
          <a:bodyPr>
            <a:normAutofit/>
          </a:bodyPr>
          <a:lstStyle/>
          <a:p>
            <a:r>
              <a:rPr lang="en-US" sz="3600" dirty="0"/>
              <a:t>Activity 1-Evaluating Websites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81328"/>
            <a:ext cx="8382000" cy="4525963"/>
          </a:xfrm>
        </p:spPr>
        <p:txBody>
          <a:bodyPr>
            <a:normAutofit/>
          </a:bodyPr>
          <a:lstStyle/>
          <a:p>
            <a:r>
              <a:rPr lang="en-US" dirty="0"/>
              <a:t>Q</a:t>
            </a:r>
            <a:r>
              <a:rPr lang="en-US" dirty="0" smtClean="0"/>
              <a:t>uantitative scientific information can be grouped into datasets.  Read the article to learn how </a:t>
            </a:r>
            <a:r>
              <a:rPr lang="en-US" dirty="0"/>
              <a:t>you </a:t>
            </a:r>
            <a:r>
              <a:rPr lang="en-US" dirty="0" smtClean="0"/>
              <a:t>too can </a:t>
            </a:r>
            <a:r>
              <a:rPr lang="en-US" dirty="0"/>
              <a:t>use </a:t>
            </a:r>
            <a:r>
              <a:rPr lang="en-US" dirty="0" smtClean="0"/>
              <a:t>datasets to do your research: </a:t>
            </a:r>
            <a:r>
              <a:rPr lang="en-US" dirty="0">
                <a:hlinkClick r:id="rId2"/>
              </a:rPr>
              <a:t>Scientific Datasets an Important Tool for Student </a:t>
            </a:r>
            <a:r>
              <a:rPr lang="en-US" dirty="0" smtClean="0">
                <a:hlinkClick r:id="rId2"/>
              </a:rPr>
              <a:t>Learning</a:t>
            </a:r>
            <a:r>
              <a:rPr lang="en-US" dirty="0" smtClean="0"/>
              <a:t> </a:t>
            </a:r>
          </a:p>
          <a:p>
            <a:pPr marL="109728" indent="0">
              <a:buNone/>
            </a:pPr>
            <a:endParaRPr lang="en-US" dirty="0" smtClean="0"/>
          </a:p>
          <a:p>
            <a:pPr>
              <a:lnSpc>
                <a:spcPct val="90000"/>
              </a:lnSpc>
              <a:buBlip>
                <a:blip r:embed="rId3"/>
              </a:buBlip>
            </a:pPr>
            <a:r>
              <a:rPr lang="en-US" sz="2400" i="1" dirty="0">
                <a:latin typeface="Times New Roman" pitchFamily="18" charset="0"/>
                <a:ea typeface="Batang" pitchFamily="18" charset="-127"/>
                <a:cs typeface="Times New Roman" pitchFamily="18" charset="0"/>
              </a:rPr>
              <a:t>What are some of the advantages of using </a:t>
            </a:r>
            <a:r>
              <a:rPr lang="en-US" sz="2400" i="1" dirty="0" smtClean="0">
                <a:latin typeface="Times New Roman" pitchFamily="18" charset="0"/>
                <a:ea typeface="Batang" pitchFamily="18" charset="-127"/>
                <a:cs typeface="Times New Roman" pitchFamily="18" charset="0"/>
              </a:rPr>
              <a:t>datasets as opposed to collecting your own data? What are the disadvantages?</a:t>
            </a:r>
            <a:endParaRPr lang="en-US" sz="2400" i="1" dirty="0">
              <a:latin typeface="Times New Roman" pitchFamily="18" charset="0"/>
              <a:ea typeface="Batang" pitchFamily="18" charset="-127"/>
              <a:cs typeface="Times New Roman" pitchFamily="18" charset="0"/>
            </a:endParaRPr>
          </a:p>
          <a:p>
            <a:pPr>
              <a:lnSpc>
                <a:spcPct val="90000"/>
              </a:lnSpc>
              <a:buBlip>
                <a:blip r:embed="rId3"/>
              </a:buBlip>
            </a:pPr>
            <a:r>
              <a:rPr lang="en-US" sz="2400" i="1" dirty="0" smtClean="0">
                <a:latin typeface="Times New Roman" pitchFamily="18" charset="0"/>
                <a:ea typeface="Batang" pitchFamily="18" charset="-127"/>
                <a:cs typeface="Times New Roman" pitchFamily="18" charset="0"/>
              </a:rPr>
              <a:t>Which </a:t>
            </a:r>
            <a:r>
              <a:rPr lang="en-US" sz="2400" i="1" dirty="0">
                <a:latin typeface="Times New Roman" pitchFamily="18" charset="0"/>
                <a:ea typeface="Batang" pitchFamily="18" charset="-127"/>
                <a:cs typeface="Times New Roman" pitchFamily="18" charset="0"/>
              </a:rPr>
              <a:t>are some of the features </a:t>
            </a:r>
            <a:r>
              <a:rPr lang="en-US" sz="2400" i="1" dirty="0" smtClean="0">
                <a:latin typeface="Times New Roman" pitchFamily="18" charset="0"/>
                <a:ea typeface="Batang" pitchFamily="18" charset="-127"/>
                <a:cs typeface="Times New Roman" pitchFamily="18" charset="0"/>
              </a:rPr>
              <a:t>that you </a:t>
            </a:r>
            <a:r>
              <a:rPr lang="en-US" sz="2400" i="1" dirty="0">
                <a:latin typeface="Times New Roman" pitchFamily="18" charset="0"/>
                <a:ea typeface="Batang" pitchFamily="18" charset="-127"/>
                <a:cs typeface="Times New Roman" pitchFamily="18" charset="0"/>
              </a:rPr>
              <a:t>should look for </a:t>
            </a:r>
            <a:r>
              <a:rPr lang="en-US" sz="2400" i="1" dirty="0" smtClean="0">
                <a:latin typeface="Times New Roman" pitchFamily="18" charset="0"/>
                <a:ea typeface="Batang" pitchFamily="18" charset="-127"/>
                <a:cs typeface="Times New Roman" pitchFamily="18" charset="0"/>
              </a:rPr>
              <a:t>in selecting datasets for your research?</a:t>
            </a:r>
            <a:endParaRPr lang="en-US" sz="2400" i="1" dirty="0">
              <a:latin typeface="Times New Roman" pitchFamily="18" charset="0"/>
              <a:ea typeface="Batang" pitchFamily="18" charset="-127"/>
              <a:cs typeface="Times New Roman" pitchFamily="18" charset="0"/>
            </a:endParaRPr>
          </a:p>
        </p:txBody>
      </p:sp>
      <p:sp>
        <p:nvSpPr>
          <p:cNvPr id="2" name="Title 1"/>
          <p:cNvSpPr>
            <a:spLocks noGrp="1"/>
          </p:cNvSpPr>
          <p:nvPr>
            <p:ph type="title"/>
          </p:nvPr>
        </p:nvSpPr>
        <p:spPr>
          <a:xfrm>
            <a:off x="228600" y="274638"/>
            <a:ext cx="8534400" cy="1143000"/>
          </a:xfrm>
        </p:spPr>
        <p:txBody>
          <a:bodyPr>
            <a:noAutofit/>
          </a:bodyPr>
          <a:lstStyle/>
          <a:p>
            <a:r>
              <a:rPr lang="en-US" sz="3600" dirty="0"/>
              <a:t>Activity 2-Learning about </a:t>
            </a:r>
            <a:r>
              <a:rPr lang="en-US" sz="3600" dirty="0" smtClean="0"/>
              <a:t>Datasets</a:t>
            </a:r>
            <a:endParaRPr lang="en-US" sz="3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305800" cy="5105400"/>
          </a:xfrm>
        </p:spPr>
        <p:txBody>
          <a:bodyPr>
            <a:noAutofit/>
          </a:bodyPr>
          <a:lstStyle/>
          <a:p>
            <a:pPr marL="457200" indent="-457200"/>
            <a:r>
              <a:rPr lang="en-US" sz="2800" dirty="0" smtClean="0"/>
              <a:t>Scientific data can be found grouped in spreadsheets. Learn about the use of spreadsheets from the following tutorials:</a:t>
            </a:r>
          </a:p>
          <a:p>
            <a:pPr lvl="1"/>
            <a:r>
              <a:rPr lang="en-US" sz="2400" dirty="0" smtClean="0">
                <a:hlinkClick r:id="rId2"/>
              </a:rPr>
              <a:t>Spreadsheets for Science</a:t>
            </a:r>
            <a:endParaRPr lang="en-US" sz="2400" dirty="0" smtClean="0"/>
          </a:p>
          <a:p>
            <a:pPr lvl="1"/>
            <a:r>
              <a:rPr lang="en-US" sz="2400" dirty="0" smtClean="0">
                <a:hlinkClick r:id="rId3"/>
              </a:rPr>
              <a:t>Microsoft Excel Tutorial</a:t>
            </a:r>
            <a:endParaRPr lang="en-US" sz="2400" dirty="0" smtClean="0"/>
          </a:p>
          <a:p>
            <a:pPr lvl="1"/>
            <a:r>
              <a:rPr lang="en-US" sz="2400" dirty="0" smtClean="0">
                <a:hlinkClick r:id="rId4"/>
              </a:rPr>
              <a:t>Excel converters and viewers</a:t>
            </a:r>
            <a:endParaRPr lang="en-US" sz="2400" dirty="0" smtClean="0"/>
          </a:p>
          <a:p>
            <a:pPr marL="0" indent="0">
              <a:buNone/>
            </a:pPr>
            <a:endParaRPr lang="en-US" sz="2800" dirty="0" smtClean="0"/>
          </a:p>
          <a:p>
            <a:pPr>
              <a:lnSpc>
                <a:spcPct val="90000"/>
              </a:lnSpc>
              <a:buBlip>
                <a:blip r:embed="rId5"/>
              </a:buBlip>
            </a:pPr>
            <a:r>
              <a:rPr lang="en-US" sz="2400" i="1" dirty="0" smtClean="0">
                <a:latin typeface="Times New Roman" pitchFamily="18" charset="0"/>
                <a:ea typeface="Batang" pitchFamily="18" charset="-127"/>
                <a:cs typeface="Times New Roman" pitchFamily="18" charset="0"/>
              </a:rPr>
              <a:t>To learn more about how to manipulate your data, practice some simple water conversions with the online </a:t>
            </a:r>
            <a:r>
              <a:rPr lang="en-US" sz="2400" i="1" dirty="0">
                <a:latin typeface="Times New Roman" pitchFamily="18" charset="0"/>
                <a:ea typeface="Batang" pitchFamily="18" charset="-127"/>
                <a:cs typeface="Times New Roman" pitchFamily="18" charset="0"/>
              </a:rPr>
              <a:t>calculator </a:t>
            </a:r>
            <a:r>
              <a:rPr lang="en-US" sz="2400" i="1" dirty="0" smtClean="0">
                <a:latin typeface="Times New Roman" pitchFamily="18" charset="0"/>
                <a:ea typeface="Batang" pitchFamily="18" charset="-127"/>
                <a:cs typeface="Times New Roman" pitchFamily="18" charset="0"/>
              </a:rPr>
              <a:t>found under </a:t>
            </a:r>
            <a:r>
              <a:rPr lang="en-US" sz="2400" i="1" dirty="0">
                <a:latin typeface="Times New Roman" pitchFamily="18" charset="0"/>
                <a:ea typeface="Batang" pitchFamily="18" charset="-127"/>
                <a:cs typeface="Times New Roman" pitchFamily="18" charset="0"/>
              </a:rPr>
              <a:t>‘other resources’ in </a:t>
            </a:r>
            <a:r>
              <a:rPr lang="en-US" sz="2400" i="1" dirty="0">
                <a:latin typeface="Times New Roman" pitchFamily="18" charset="0"/>
                <a:ea typeface="Batang" pitchFamily="18" charset="-127"/>
                <a:cs typeface="Times New Roman" pitchFamily="18" charset="0"/>
                <a:hlinkClick r:id="rId2"/>
              </a:rPr>
              <a:t>Spreadsheets for </a:t>
            </a:r>
            <a:r>
              <a:rPr lang="en-US" sz="2400" i="1" dirty="0" smtClean="0">
                <a:latin typeface="Times New Roman" pitchFamily="18" charset="0"/>
                <a:ea typeface="Batang" pitchFamily="18" charset="-127"/>
                <a:cs typeface="Times New Roman" pitchFamily="18" charset="0"/>
                <a:hlinkClick r:id="rId2"/>
              </a:rPr>
              <a:t>Science</a:t>
            </a:r>
            <a:r>
              <a:rPr lang="en-US" sz="2400" i="1" dirty="0" smtClean="0">
                <a:latin typeface="Times New Roman" pitchFamily="18" charset="0"/>
                <a:ea typeface="Batang" pitchFamily="18" charset="-127"/>
                <a:cs typeface="Times New Roman" pitchFamily="18" charset="0"/>
              </a:rPr>
              <a:t>. Convert 25 gallons into liters and check your answer with 		your classmates. </a:t>
            </a:r>
            <a:endParaRPr lang="en-US" sz="2800" dirty="0"/>
          </a:p>
        </p:txBody>
      </p:sp>
      <p:sp>
        <p:nvSpPr>
          <p:cNvPr id="2" name="Title 1"/>
          <p:cNvSpPr>
            <a:spLocks noGrp="1"/>
          </p:cNvSpPr>
          <p:nvPr>
            <p:ph type="title"/>
          </p:nvPr>
        </p:nvSpPr>
        <p:spPr/>
        <p:txBody>
          <a:bodyPr>
            <a:normAutofit/>
          </a:bodyPr>
          <a:lstStyle/>
          <a:p>
            <a:r>
              <a:rPr lang="en-US" sz="3600" dirty="0" smtClean="0"/>
              <a:t>Activity 3- Using Spreadsheets</a:t>
            </a:r>
            <a:endParaRPr lang="en-US" sz="3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57200" indent="-457200"/>
            <a:r>
              <a:rPr lang="en-US" sz="2800" dirty="0" smtClean="0"/>
              <a:t>Scientific datasets can be presented in spreadsheets using different formats. Compare and contrast the similarities and differences of these data formats. </a:t>
            </a:r>
          </a:p>
          <a:p>
            <a:pPr lvl="1"/>
            <a:r>
              <a:rPr lang="en-US" dirty="0" smtClean="0">
                <a:hlinkClick r:id="rId2"/>
              </a:rPr>
              <a:t>Excel </a:t>
            </a:r>
            <a:r>
              <a:rPr lang="en-US" dirty="0">
                <a:hlinkClick r:id="rId2"/>
              </a:rPr>
              <a:t>format</a:t>
            </a:r>
            <a:r>
              <a:rPr lang="en-US" dirty="0"/>
              <a:t> (1.4 MB</a:t>
            </a:r>
            <a:r>
              <a:rPr lang="en-US" dirty="0" smtClean="0"/>
              <a:t>) </a:t>
            </a:r>
          </a:p>
          <a:p>
            <a:pPr lvl="1"/>
            <a:r>
              <a:rPr lang="en-US" dirty="0" smtClean="0">
                <a:hlinkClick r:id="rId3"/>
              </a:rPr>
              <a:t>Tab-delimited </a:t>
            </a:r>
            <a:r>
              <a:rPr lang="en-US" dirty="0">
                <a:hlinkClick r:id="rId3"/>
              </a:rPr>
              <a:t>ASCII format</a:t>
            </a:r>
            <a:r>
              <a:rPr lang="en-US" dirty="0"/>
              <a:t> (676 kb</a:t>
            </a:r>
            <a:r>
              <a:rPr lang="en-US" dirty="0" smtClean="0"/>
              <a:t>)</a:t>
            </a:r>
          </a:p>
          <a:p>
            <a:pPr lvl="1"/>
            <a:endParaRPr lang="en-US" dirty="0"/>
          </a:p>
          <a:p>
            <a:pPr marL="603504" lvl="2" indent="-256032">
              <a:lnSpc>
                <a:spcPct val="90000"/>
              </a:lnSpc>
              <a:spcBef>
                <a:spcPts val="400"/>
              </a:spcBef>
              <a:buSzPct val="68000"/>
              <a:buBlip>
                <a:blip r:embed="rId4"/>
              </a:buBlip>
            </a:pPr>
            <a:r>
              <a:rPr lang="en-US" sz="2400" i="1" dirty="0">
                <a:latin typeface="Times New Roman" pitchFamily="18" charset="0"/>
                <a:ea typeface="Batang" pitchFamily="18" charset="-127"/>
                <a:cs typeface="Times New Roman" pitchFamily="18" charset="0"/>
              </a:rPr>
              <a:t>Which format would you find easier to read?</a:t>
            </a:r>
          </a:p>
        </p:txBody>
      </p:sp>
      <p:sp>
        <p:nvSpPr>
          <p:cNvPr id="2" name="Title 1"/>
          <p:cNvSpPr>
            <a:spLocks noGrp="1"/>
          </p:cNvSpPr>
          <p:nvPr>
            <p:ph type="title"/>
          </p:nvPr>
        </p:nvSpPr>
        <p:spPr/>
        <p:txBody>
          <a:bodyPr>
            <a:normAutofit/>
          </a:bodyPr>
          <a:lstStyle/>
          <a:p>
            <a:r>
              <a:rPr lang="en-US" sz="3600" dirty="0" smtClean="0"/>
              <a:t>Activity 4-About Formats</a:t>
            </a:r>
            <a:endParaRPr lang="en-US" sz="3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457200" indent="-457200"/>
            <a:r>
              <a:rPr lang="en-US" sz="3200" dirty="0" smtClean="0"/>
              <a:t>You will now conduct a simple research study on the domestic use of water in your county, state and country. Once you have collected this information you will compare it to your actual water consumption. </a:t>
            </a:r>
          </a:p>
          <a:p>
            <a:pPr marL="457200" indent="-457200"/>
            <a:r>
              <a:rPr lang="en-US" sz="3200" dirty="0" smtClean="0"/>
              <a:t>In order to do this research, you will visit different sites that will guide you </a:t>
            </a:r>
            <a:r>
              <a:rPr lang="en-US" sz="3200" dirty="0"/>
              <a:t>in </a:t>
            </a:r>
            <a:r>
              <a:rPr lang="en-US" sz="3200" dirty="0" smtClean="0"/>
              <a:t>downloading the information from datasets.  </a:t>
            </a:r>
            <a:r>
              <a:rPr lang="en-US" sz="3600" dirty="0" smtClean="0"/>
              <a:t/>
            </a:r>
            <a:br>
              <a:rPr lang="en-US" sz="3600" dirty="0" smtClean="0"/>
            </a:br>
            <a:endParaRPr lang="en-US" sz="3600" dirty="0">
              <a:hlinkClick r:id="rId2"/>
            </a:endParaRPr>
          </a:p>
        </p:txBody>
      </p:sp>
      <p:sp>
        <p:nvSpPr>
          <p:cNvPr id="2" name="Title 1"/>
          <p:cNvSpPr>
            <a:spLocks noGrp="1"/>
          </p:cNvSpPr>
          <p:nvPr>
            <p:ph type="title"/>
          </p:nvPr>
        </p:nvSpPr>
        <p:spPr/>
        <p:txBody>
          <a:bodyPr>
            <a:noAutofit/>
          </a:bodyPr>
          <a:lstStyle/>
          <a:p>
            <a:r>
              <a:rPr lang="en-US" sz="2800" dirty="0" smtClean="0"/>
              <a:t>Activity 5-Research on Domestic Water Use</a:t>
            </a:r>
            <a:endParaRPr lang="en-US" sz="2800" dirty="0"/>
          </a:p>
        </p:txBody>
      </p:sp>
      <p:pic>
        <p:nvPicPr>
          <p:cNvPr id="2050" name="Picture 2" descr="C:\Users\tcasal\AppData\Local\Microsoft\Windows\Temporary Internet Files\Content.IE5\43K7Y3U6\MM900288870[1].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467600" y="5181600"/>
            <a:ext cx="1165412" cy="1524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1575</TotalTime>
  <Words>1025</Words>
  <Application>Microsoft Office PowerPoint</Application>
  <PresentationFormat>On-screen Show (4:3)</PresentationFormat>
  <Paragraphs>87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Concourse</vt:lpstr>
      <vt:lpstr>Learning how to do Research in Science  using Web 2.0    Teresa Casal, Ed.S FIU LTER/Miami Dade College </vt:lpstr>
      <vt:lpstr>Beginning your Research</vt:lpstr>
      <vt:lpstr>PowerPoint Presentation</vt:lpstr>
      <vt:lpstr>Activity 1- Evaluating Websites</vt:lpstr>
      <vt:lpstr>Activity 1-Evaluating Websites</vt:lpstr>
      <vt:lpstr>Activity 2-Learning about Datasets</vt:lpstr>
      <vt:lpstr>Activity 3- Using Spreadsheets</vt:lpstr>
      <vt:lpstr>Activity 4-About Formats</vt:lpstr>
      <vt:lpstr>Activity 5-Research on Domestic Water Use</vt:lpstr>
      <vt:lpstr>Activity 5-Research on Domestic Water Use</vt:lpstr>
      <vt:lpstr>Activity 5-Water Use in the U.S. </vt:lpstr>
      <vt:lpstr>Activity 6-Determine your Water Consumption</vt:lpstr>
      <vt:lpstr>Activity 7-Organize your Water Consumption Data</vt:lpstr>
      <vt:lpstr>Activity 8-Report your Water Consumption Data</vt:lpstr>
      <vt:lpstr>Activity 9-Communicate your Water Consumption Data</vt:lpstr>
      <vt:lpstr>Activity 10-Additional formats to report your Water Consumption data.</vt:lpstr>
      <vt:lpstr>Activity 11-Add your Bibliography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WindowsXP Pro</dc:creator>
  <cp:lastModifiedBy>177134</cp:lastModifiedBy>
  <cp:revision>147</cp:revision>
  <dcterms:created xsi:type="dcterms:W3CDTF">2011-07-27T20:38:23Z</dcterms:created>
  <dcterms:modified xsi:type="dcterms:W3CDTF">2012-02-29T14:12:43Z</dcterms:modified>
</cp:coreProperties>
</file>